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4.xml" ContentType="application/vnd.openxmlformats-officedocument.drawingml.chartshapes+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57" r:id="rId6"/>
    <p:sldId id="262" r:id="rId7"/>
    <p:sldId id="263" r:id="rId8"/>
    <p:sldId id="264" r:id="rId9"/>
    <p:sldId id="266" r:id="rId10"/>
    <p:sldId id="265" r:id="rId11"/>
    <p:sldId id="272" r:id="rId12"/>
    <p:sldId id="258" r:id="rId13"/>
    <p:sldId id="267" r:id="rId14"/>
    <p:sldId id="269" r:id="rId15"/>
    <p:sldId id="271" r:id="rId16"/>
    <p:sldId id="270" r:id="rId17"/>
    <p:sldId id="279" r:id="rId18"/>
    <p:sldId id="280" r:id="rId19"/>
    <p:sldId id="274" r:id="rId20"/>
    <p:sldId id="281" r:id="rId21"/>
    <p:sldId id="273" r:id="rId22"/>
    <p:sldId id="278" r:id="rId23"/>
    <p:sldId id="275" r:id="rId24"/>
    <p:sldId id="276" r:id="rId25"/>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upo Koppel" initials="KK" lastIdx="1" clrIdx="0">
    <p:extLst>
      <p:ext uri="{19B8F6BF-5375-455C-9EA6-DF929625EA0E}">
        <p15:presenceInfo xmlns:p15="http://schemas.microsoft.com/office/powerpoint/2012/main" userId="Kaupo Kopp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F2E67-FE46-428F-95C6-55A445848099}" vWet="2" dt="2021-02-10T14:49:41.550"/>
    <p1510:client id="{98E4F9F5-4649-4E9B-9083-92885B7415C5}" v="403" dt="2021-02-10T15:59:18.334"/>
    <p1510:client id="{E0765A56-D2A1-08F7-7D49-E0A3E0C73C10}" v="9" dt="2021-02-10T13:36:54.614"/>
  </p1510:revLst>
</p1510:revInfo>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Keskmine laad 2 – rõhk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220" autoAdjust="0"/>
  </p:normalViewPr>
  <p:slideViewPr>
    <p:cSldViewPr snapToGrid="0">
      <p:cViewPr varScale="1">
        <p:scale>
          <a:sx n="72" d="100"/>
          <a:sy n="72" d="100"/>
        </p:scale>
        <p:origin x="99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sandr Michelson" userId="S::aleksandr@praxis.ee::665dff63-4c78-48a6-8c30-fdb8265be781" providerId="AD" clId="Web-{E0765A56-D2A1-08F7-7D49-E0A3E0C73C10}"/>
    <pc:docChg chg="modSld">
      <pc:chgData name="Aleksandr Michelson" userId="S::aleksandr@praxis.ee::665dff63-4c78-48a6-8c30-fdb8265be781" providerId="AD" clId="Web-{E0765A56-D2A1-08F7-7D49-E0A3E0C73C10}" dt="2021-02-10T13:36:53.817" v="595"/>
      <pc:docMkLst>
        <pc:docMk/>
      </pc:docMkLst>
      <pc:sldChg chg="modNotes">
        <pc:chgData name="Aleksandr Michelson" userId="S::aleksandr@praxis.ee::665dff63-4c78-48a6-8c30-fdb8265be781" providerId="AD" clId="Web-{E0765A56-D2A1-08F7-7D49-E0A3E0C73C10}" dt="2021-02-10T13:36:53.817" v="595"/>
        <pc:sldMkLst>
          <pc:docMk/>
          <pc:sldMk cId="1841712183" sldId="257"/>
        </pc:sldMkLst>
      </pc:sldChg>
      <pc:sldChg chg="modNotes">
        <pc:chgData name="Aleksandr Michelson" userId="S::aleksandr@praxis.ee::665dff63-4c78-48a6-8c30-fdb8265be781" providerId="AD" clId="Web-{E0765A56-D2A1-08F7-7D49-E0A3E0C73C10}" dt="2021-02-10T13:13:11.171" v="38"/>
        <pc:sldMkLst>
          <pc:docMk/>
          <pc:sldMk cId="3019074298" sldId="262"/>
        </pc:sldMkLst>
      </pc:sldChg>
      <pc:sldChg chg="modNotes">
        <pc:chgData name="Aleksandr Michelson" userId="S::aleksandr@praxis.ee::665dff63-4c78-48a6-8c30-fdb8265be781" providerId="AD" clId="Web-{E0765A56-D2A1-08F7-7D49-E0A3E0C73C10}" dt="2021-02-10T13:16:52.581" v="105"/>
        <pc:sldMkLst>
          <pc:docMk/>
          <pc:sldMk cId="2608640852" sldId="263"/>
        </pc:sldMkLst>
      </pc:sldChg>
      <pc:sldChg chg="modNotes">
        <pc:chgData name="Aleksandr Michelson" userId="S::aleksandr@praxis.ee::665dff63-4c78-48a6-8c30-fdb8265be781" providerId="AD" clId="Web-{E0765A56-D2A1-08F7-7D49-E0A3E0C73C10}" dt="2021-02-10T13:19:44.239" v="172"/>
        <pc:sldMkLst>
          <pc:docMk/>
          <pc:sldMk cId="1221966362" sldId="271"/>
        </pc:sldMkLst>
      </pc:sldChg>
      <pc:sldChg chg="modNotes">
        <pc:chgData name="Aleksandr Michelson" userId="S::aleksandr@praxis.ee::665dff63-4c78-48a6-8c30-fdb8265be781" providerId="AD" clId="Web-{E0765A56-D2A1-08F7-7D49-E0A3E0C73C10}" dt="2021-02-10T13:32:00.047" v="360"/>
        <pc:sldMkLst>
          <pc:docMk/>
          <pc:sldMk cId="419599597" sldId="273"/>
        </pc:sldMkLst>
      </pc:sldChg>
      <pc:sldChg chg="modNotes">
        <pc:chgData name="Aleksandr Michelson" userId="S::aleksandr@praxis.ee::665dff63-4c78-48a6-8c30-fdb8265be781" providerId="AD" clId="Web-{E0765A56-D2A1-08F7-7D49-E0A3E0C73C10}" dt="2021-02-10T13:27:22.621" v="283"/>
        <pc:sldMkLst>
          <pc:docMk/>
          <pc:sldMk cId="3296117933" sldId="274"/>
        </pc:sldMkLst>
      </pc:sldChg>
      <pc:sldChg chg="modNotes">
        <pc:chgData name="Aleksandr Michelson" userId="S::aleksandr@praxis.ee::665dff63-4c78-48a6-8c30-fdb8265be781" providerId="AD" clId="Web-{E0765A56-D2A1-08F7-7D49-E0A3E0C73C10}" dt="2021-02-10T13:34:59.253" v="481"/>
        <pc:sldMkLst>
          <pc:docMk/>
          <pc:sldMk cId="1300416025" sldId="275"/>
        </pc:sldMkLst>
      </pc:sldChg>
      <pc:sldChg chg="modNotes">
        <pc:chgData name="Aleksandr Michelson" userId="S::aleksandr@praxis.ee::665dff63-4c78-48a6-8c30-fdb8265be781" providerId="AD" clId="Web-{E0765A56-D2A1-08F7-7D49-E0A3E0C73C10}" dt="2021-02-10T13:36:20.644" v="572"/>
        <pc:sldMkLst>
          <pc:docMk/>
          <pc:sldMk cId="3961324594" sldId="276"/>
        </pc:sldMkLst>
      </pc:sldChg>
      <pc:sldChg chg="modNotes">
        <pc:chgData name="Aleksandr Michelson" userId="S::aleksandr@praxis.ee::665dff63-4c78-48a6-8c30-fdb8265be781" providerId="AD" clId="Web-{E0765A56-D2A1-08F7-7D49-E0A3E0C73C10}" dt="2021-02-10T13:27:59.012" v="322"/>
        <pc:sldMkLst>
          <pc:docMk/>
          <pc:sldMk cId="571418507" sldId="277"/>
        </pc:sldMkLst>
      </pc:sldChg>
    </pc:docChg>
  </pc:docChgLst>
  <pc:docChgLst>
    <pc:chgData name="Kaupo Koppel" userId="13b40030-df4c-4618-84ff-fb2bef44f667" providerId="ADAL" clId="{98E4F9F5-4649-4E9B-9083-92885B7415C5}"/>
    <pc:docChg chg="undo redo custSel addSld delSld modSld">
      <pc:chgData name="Kaupo Koppel" userId="13b40030-df4c-4618-84ff-fb2bef44f667" providerId="ADAL" clId="{98E4F9F5-4649-4E9B-9083-92885B7415C5}" dt="2021-02-10T15:59:35.964" v="4136" actId="20577"/>
      <pc:docMkLst>
        <pc:docMk/>
      </pc:docMkLst>
      <pc:sldChg chg="modSp mod">
        <pc:chgData name="Kaupo Koppel" userId="13b40030-df4c-4618-84ff-fb2bef44f667" providerId="ADAL" clId="{98E4F9F5-4649-4E9B-9083-92885B7415C5}" dt="2021-02-09T14:08:05.816" v="3988" actId="20577"/>
        <pc:sldMkLst>
          <pc:docMk/>
          <pc:sldMk cId="667783498" sldId="256"/>
        </pc:sldMkLst>
        <pc:spChg chg="mod">
          <ac:chgData name="Kaupo Koppel" userId="13b40030-df4c-4618-84ff-fb2bef44f667" providerId="ADAL" clId="{98E4F9F5-4649-4E9B-9083-92885B7415C5}" dt="2021-02-09T14:08:05.816" v="3988" actId="20577"/>
          <ac:spMkLst>
            <pc:docMk/>
            <pc:sldMk cId="667783498" sldId="256"/>
            <ac:spMk id="2" creationId="{EEC759C7-6479-43A1-B42D-63CA82A71419}"/>
          </ac:spMkLst>
        </pc:spChg>
        <pc:spChg chg="mod">
          <ac:chgData name="Kaupo Koppel" userId="13b40030-df4c-4618-84ff-fb2bef44f667" providerId="ADAL" clId="{98E4F9F5-4649-4E9B-9083-92885B7415C5}" dt="2021-02-09T13:53:31.870" v="3899" actId="20577"/>
          <ac:spMkLst>
            <pc:docMk/>
            <pc:sldMk cId="667783498" sldId="256"/>
            <ac:spMk id="4" creationId="{3A46EEB8-8505-469C-BF76-A0AC0C03A1AF}"/>
          </ac:spMkLst>
        </pc:spChg>
      </pc:sldChg>
      <pc:sldChg chg="modSp mod modNotesTx">
        <pc:chgData name="Kaupo Koppel" userId="13b40030-df4c-4618-84ff-fb2bef44f667" providerId="ADAL" clId="{98E4F9F5-4649-4E9B-9083-92885B7415C5}" dt="2021-02-10T13:49:49.625" v="4082" actId="20577"/>
        <pc:sldMkLst>
          <pc:docMk/>
          <pc:sldMk cId="1841712183" sldId="257"/>
        </pc:sldMkLst>
        <pc:spChg chg="mod">
          <ac:chgData name="Kaupo Koppel" userId="13b40030-df4c-4618-84ff-fb2bef44f667" providerId="ADAL" clId="{98E4F9F5-4649-4E9B-9083-92885B7415C5}" dt="2021-02-10T13:49:34.043" v="4081" actId="20577"/>
          <ac:spMkLst>
            <pc:docMk/>
            <pc:sldMk cId="1841712183" sldId="257"/>
            <ac:spMk id="3" creationId="{6B5A4D05-DAF4-43A9-AA02-B5E10E98B9A5}"/>
          </ac:spMkLst>
        </pc:spChg>
      </pc:sldChg>
      <pc:sldChg chg="modSp mod">
        <pc:chgData name="Kaupo Koppel" userId="13b40030-df4c-4618-84ff-fb2bef44f667" providerId="ADAL" clId="{98E4F9F5-4649-4E9B-9083-92885B7415C5}" dt="2021-02-09T11:45:11.259" v="1039" actId="20577"/>
        <pc:sldMkLst>
          <pc:docMk/>
          <pc:sldMk cId="472930322" sldId="258"/>
        </pc:sldMkLst>
        <pc:spChg chg="mod">
          <ac:chgData name="Kaupo Koppel" userId="13b40030-df4c-4618-84ff-fb2bef44f667" providerId="ADAL" clId="{98E4F9F5-4649-4E9B-9083-92885B7415C5}" dt="2021-02-09T11:44:58.444" v="1017" actId="20577"/>
          <ac:spMkLst>
            <pc:docMk/>
            <pc:sldMk cId="472930322" sldId="258"/>
            <ac:spMk id="2" creationId="{989951DC-97D5-444D-B793-0B8E65A3F785}"/>
          </ac:spMkLst>
        </pc:spChg>
        <pc:graphicFrameChg chg="mod">
          <ac:chgData name="Kaupo Koppel" userId="13b40030-df4c-4618-84ff-fb2bef44f667" providerId="ADAL" clId="{98E4F9F5-4649-4E9B-9083-92885B7415C5}" dt="2021-02-09T11:45:11.259" v="1039" actId="20577"/>
          <ac:graphicFrameMkLst>
            <pc:docMk/>
            <pc:sldMk cId="472930322" sldId="258"/>
            <ac:graphicFrameMk id="7" creationId="{B5E54907-FC50-4854-BB2A-604F1D518A8D}"/>
          </ac:graphicFrameMkLst>
        </pc:graphicFrameChg>
      </pc:sldChg>
      <pc:sldChg chg="del">
        <pc:chgData name="Kaupo Koppel" userId="13b40030-df4c-4618-84ff-fb2bef44f667" providerId="ADAL" clId="{98E4F9F5-4649-4E9B-9083-92885B7415C5}" dt="2021-02-09T13:39:13.323" v="2665" actId="47"/>
        <pc:sldMkLst>
          <pc:docMk/>
          <pc:sldMk cId="2738489754" sldId="259"/>
        </pc:sldMkLst>
      </pc:sldChg>
      <pc:sldChg chg="del">
        <pc:chgData name="Kaupo Koppel" userId="13b40030-df4c-4618-84ff-fb2bef44f667" providerId="ADAL" clId="{98E4F9F5-4649-4E9B-9083-92885B7415C5}" dt="2021-02-09T13:39:10.550" v="2663" actId="47"/>
        <pc:sldMkLst>
          <pc:docMk/>
          <pc:sldMk cId="4267118875" sldId="260"/>
        </pc:sldMkLst>
      </pc:sldChg>
      <pc:sldChg chg="del">
        <pc:chgData name="Kaupo Koppel" userId="13b40030-df4c-4618-84ff-fb2bef44f667" providerId="ADAL" clId="{98E4F9F5-4649-4E9B-9083-92885B7415C5}" dt="2021-02-09T13:39:11.743" v="2664" actId="47"/>
        <pc:sldMkLst>
          <pc:docMk/>
          <pc:sldMk cId="2344563865" sldId="261"/>
        </pc:sldMkLst>
      </pc:sldChg>
      <pc:sldChg chg="modSp mod modNotesTx">
        <pc:chgData name="Kaupo Koppel" userId="13b40030-df4c-4618-84ff-fb2bef44f667" providerId="ADAL" clId="{98E4F9F5-4649-4E9B-9083-92885B7415C5}" dt="2021-02-10T13:49:52.117" v="4083" actId="20577"/>
        <pc:sldMkLst>
          <pc:docMk/>
          <pc:sldMk cId="3019074298" sldId="262"/>
        </pc:sldMkLst>
        <pc:spChg chg="mod">
          <ac:chgData name="Kaupo Koppel" userId="13b40030-df4c-4618-84ff-fb2bef44f667" providerId="ADAL" clId="{98E4F9F5-4649-4E9B-9083-92885B7415C5}" dt="2021-02-10T13:39:49.698" v="4052" actId="20577"/>
          <ac:spMkLst>
            <pc:docMk/>
            <pc:sldMk cId="3019074298" sldId="262"/>
            <ac:spMk id="3" creationId="{6B5A4D05-DAF4-43A9-AA02-B5E10E98B9A5}"/>
          </ac:spMkLst>
        </pc:spChg>
      </pc:sldChg>
      <pc:sldChg chg="modSp mod modNotesTx">
        <pc:chgData name="Kaupo Koppel" userId="13b40030-df4c-4618-84ff-fb2bef44f667" providerId="ADAL" clId="{98E4F9F5-4649-4E9B-9083-92885B7415C5}" dt="2021-02-10T13:50:06.953" v="4085" actId="20577"/>
        <pc:sldMkLst>
          <pc:docMk/>
          <pc:sldMk cId="2608640852" sldId="263"/>
        </pc:sldMkLst>
        <pc:spChg chg="mod">
          <ac:chgData name="Kaupo Koppel" userId="13b40030-df4c-4618-84ff-fb2bef44f667" providerId="ADAL" clId="{98E4F9F5-4649-4E9B-9083-92885B7415C5}" dt="2021-02-10T13:50:04.669" v="4084" actId="20577"/>
          <ac:spMkLst>
            <pc:docMk/>
            <pc:sldMk cId="2608640852" sldId="263"/>
            <ac:spMk id="3" creationId="{42A4169F-ED8B-4F8E-BD8C-F992883774A7}"/>
          </ac:spMkLst>
        </pc:spChg>
      </pc:sldChg>
      <pc:sldChg chg="addSp modSp mod setBg">
        <pc:chgData name="Kaupo Koppel" userId="13b40030-df4c-4618-84ff-fb2bef44f667" providerId="ADAL" clId="{98E4F9F5-4649-4E9B-9083-92885B7415C5}" dt="2021-02-09T08:53:29.918" v="690" actId="5793"/>
        <pc:sldMkLst>
          <pc:docMk/>
          <pc:sldMk cId="2825179643" sldId="264"/>
        </pc:sldMkLst>
        <pc:spChg chg="mod">
          <ac:chgData name="Kaupo Koppel" userId="13b40030-df4c-4618-84ff-fb2bef44f667" providerId="ADAL" clId="{98E4F9F5-4649-4E9B-9083-92885B7415C5}" dt="2021-02-09T08:42:49.571" v="322" actId="26606"/>
          <ac:spMkLst>
            <pc:docMk/>
            <pc:sldMk cId="2825179643" sldId="264"/>
            <ac:spMk id="2" creationId="{1B8E5034-3DB8-4478-848E-77F1EB964992}"/>
          </ac:spMkLst>
        </pc:spChg>
        <pc:spChg chg="mod">
          <ac:chgData name="Kaupo Koppel" userId="13b40030-df4c-4618-84ff-fb2bef44f667" providerId="ADAL" clId="{98E4F9F5-4649-4E9B-9083-92885B7415C5}" dt="2021-02-09T08:53:29.918" v="690" actId="5793"/>
          <ac:spMkLst>
            <pc:docMk/>
            <pc:sldMk cId="2825179643" sldId="264"/>
            <ac:spMk id="3" creationId="{F8ED7BE4-EEC7-45E2-8BFD-E24169058217}"/>
          </ac:spMkLst>
        </pc:spChg>
        <pc:spChg chg="add">
          <ac:chgData name="Kaupo Koppel" userId="13b40030-df4c-4618-84ff-fb2bef44f667" providerId="ADAL" clId="{98E4F9F5-4649-4E9B-9083-92885B7415C5}" dt="2021-02-09T08:42:49.571" v="322" actId="26606"/>
          <ac:spMkLst>
            <pc:docMk/>
            <pc:sldMk cId="2825179643" sldId="264"/>
            <ac:spMk id="8" creationId="{100EDD19-6802-4EC3-95CE-CFFAB042CFD6}"/>
          </ac:spMkLst>
        </pc:spChg>
        <pc:spChg chg="add">
          <ac:chgData name="Kaupo Koppel" userId="13b40030-df4c-4618-84ff-fb2bef44f667" providerId="ADAL" clId="{98E4F9F5-4649-4E9B-9083-92885B7415C5}" dt="2021-02-09T08:42:49.571" v="322" actId="26606"/>
          <ac:spMkLst>
            <pc:docMk/>
            <pc:sldMk cId="2825179643" sldId="264"/>
            <ac:spMk id="10" creationId="{DB17E863-922E-4C26-BD64-E8FD41D28661}"/>
          </ac:spMkLst>
        </pc:spChg>
      </pc:sldChg>
      <pc:sldChg chg="modSp add mod modTransition">
        <pc:chgData name="Kaupo Koppel" userId="13b40030-df4c-4618-84ff-fb2bef44f667" providerId="ADAL" clId="{98E4F9F5-4649-4E9B-9083-92885B7415C5}" dt="2021-02-10T05:49:15.737" v="4023" actId="20577"/>
        <pc:sldMkLst>
          <pc:docMk/>
          <pc:sldMk cId="531697823" sldId="265"/>
        </pc:sldMkLst>
        <pc:spChg chg="mod">
          <ac:chgData name="Kaupo Koppel" userId="13b40030-df4c-4618-84ff-fb2bef44f667" providerId="ADAL" clId="{98E4F9F5-4649-4E9B-9083-92885B7415C5}" dt="2021-02-10T05:49:15.737" v="4023" actId="20577"/>
          <ac:spMkLst>
            <pc:docMk/>
            <pc:sldMk cId="531697823" sldId="265"/>
            <ac:spMk id="3" creationId="{F8ED7BE4-EEC7-45E2-8BFD-E24169058217}"/>
          </ac:spMkLst>
        </pc:spChg>
      </pc:sldChg>
      <pc:sldChg chg="modSp add mod modTransition">
        <pc:chgData name="Kaupo Koppel" userId="13b40030-df4c-4618-84ff-fb2bef44f667" providerId="ADAL" clId="{98E4F9F5-4649-4E9B-9083-92885B7415C5}" dt="2021-02-10T05:48:56.962" v="4021" actId="20577"/>
        <pc:sldMkLst>
          <pc:docMk/>
          <pc:sldMk cId="1339082675" sldId="266"/>
        </pc:sldMkLst>
        <pc:spChg chg="mod">
          <ac:chgData name="Kaupo Koppel" userId="13b40030-df4c-4618-84ff-fb2bef44f667" providerId="ADAL" clId="{98E4F9F5-4649-4E9B-9083-92885B7415C5}" dt="2021-02-10T05:48:56.962" v="4021" actId="20577"/>
          <ac:spMkLst>
            <pc:docMk/>
            <pc:sldMk cId="1339082675" sldId="266"/>
            <ac:spMk id="3" creationId="{F8ED7BE4-EEC7-45E2-8BFD-E24169058217}"/>
          </ac:spMkLst>
        </pc:spChg>
      </pc:sldChg>
      <pc:sldChg chg="new del">
        <pc:chgData name="Kaupo Koppel" userId="13b40030-df4c-4618-84ff-fb2bef44f667" providerId="ADAL" clId="{98E4F9F5-4649-4E9B-9083-92885B7415C5}" dt="2021-02-09T08:56:01.157" v="707" actId="2696"/>
        <pc:sldMkLst>
          <pc:docMk/>
          <pc:sldMk cId="2782026734" sldId="267"/>
        </pc:sldMkLst>
      </pc:sldChg>
      <pc:sldChg chg="addSp delSp modSp add mod modTransition">
        <pc:chgData name="Kaupo Koppel" userId="13b40030-df4c-4618-84ff-fb2bef44f667" providerId="ADAL" clId="{98E4F9F5-4649-4E9B-9083-92885B7415C5}" dt="2021-02-10T06:56:03.337" v="4029" actId="113"/>
        <pc:sldMkLst>
          <pc:docMk/>
          <pc:sldMk cId="3571196481" sldId="267"/>
        </pc:sldMkLst>
        <pc:spChg chg="mod">
          <ac:chgData name="Kaupo Koppel" userId="13b40030-df4c-4618-84ff-fb2bef44f667" providerId="ADAL" clId="{98E4F9F5-4649-4E9B-9083-92885B7415C5}" dt="2021-02-09T11:45:24.973" v="1040" actId="6549"/>
          <ac:spMkLst>
            <pc:docMk/>
            <pc:sldMk cId="3571196481" sldId="267"/>
            <ac:spMk id="2" creationId="{989951DC-97D5-444D-B793-0B8E65A3F785}"/>
          </ac:spMkLst>
        </pc:spChg>
        <pc:graphicFrameChg chg="add del mod">
          <ac:chgData name="Kaupo Koppel" userId="13b40030-df4c-4618-84ff-fb2bef44f667" providerId="ADAL" clId="{98E4F9F5-4649-4E9B-9083-92885B7415C5}" dt="2021-02-09T10:50:21.001" v="953"/>
          <ac:graphicFrameMkLst>
            <pc:docMk/>
            <pc:sldMk cId="3571196481" sldId="267"/>
            <ac:graphicFrameMk id="4" creationId="{C4AC769A-C28B-46D1-953D-801AB326AFDB}"/>
          </ac:graphicFrameMkLst>
        </pc:graphicFrameChg>
        <pc:graphicFrameChg chg="add del mod">
          <ac:chgData name="Kaupo Koppel" userId="13b40030-df4c-4618-84ff-fb2bef44f667" providerId="ADAL" clId="{98E4F9F5-4649-4E9B-9083-92885B7415C5}" dt="2021-02-09T10:50:24.726" v="955"/>
          <ac:graphicFrameMkLst>
            <pc:docMk/>
            <pc:sldMk cId="3571196481" sldId="267"/>
            <ac:graphicFrameMk id="5" creationId="{8EF759B1-9898-4C5E-B61A-CEEAED294ABA}"/>
          </ac:graphicFrameMkLst>
        </pc:graphicFrameChg>
        <pc:graphicFrameChg chg="add del mod">
          <ac:chgData name="Kaupo Koppel" userId="13b40030-df4c-4618-84ff-fb2bef44f667" providerId="ADAL" clId="{98E4F9F5-4649-4E9B-9083-92885B7415C5}" dt="2021-02-09T10:50:28.741" v="957"/>
          <ac:graphicFrameMkLst>
            <pc:docMk/>
            <pc:sldMk cId="3571196481" sldId="267"/>
            <ac:graphicFrameMk id="6" creationId="{26EB7E5A-098E-4429-8BA8-DDFCF6025612}"/>
          </ac:graphicFrameMkLst>
        </pc:graphicFrameChg>
        <pc:graphicFrameChg chg="mod">
          <ac:chgData name="Kaupo Koppel" userId="13b40030-df4c-4618-84ff-fb2bef44f667" providerId="ADAL" clId="{98E4F9F5-4649-4E9B-9083-92885B7415C5}" dt="2021-02-10T06:56:03.337" v="4029" actId="113"/>
          <ac:graphicFrameMkLst>
            <pc:docMk/>
            <pc:sldMk cId="3571196481" sldId="267"/>
            <ac:graphicFrameMk id="7" creationId="{B5E54907-FC50-4854-BB2A-604F1D518A8D}"/>
          </ac:graphicFrameMkLst>
        </pc:graphicFrameChg>
      </pc:sldChg>
      <pc:sldChg chg="modSp new del mod">
        <pc:chgData name="Kaupo Koppel" userId="13b40030-df4c-4618-84ff-fb2bef44f667" providerId="ADAL" clId="{98E4F9F5-4649-4E9B-9083-92885B7415C5}" dt="2021-02-09T11:49:45.830" v="1043" actId="47"/>
        <pc:sldMkLst>
          <pc:docMk/>
          <pc:sldMk cId="2671366952" sldId="268"/>
        </pc:sldMkLst>
        <pc:spChg chg="mod">
          <ac:chgData name="Kaupo Koppel" userId="13b40030-df4c-4618-84ff-fb2bef44f667" providerId="ADAL" clId="{98E4F9F5-4649-4E9B-9083-92885B7415C5}" dt="2021-02-09T11:49:11.775" v="1041" actId="6549"/>
          <ac:spMkLst>
            <pc:docMk/>
            <pc:sldMk cId="2671366952" sldId="268"/>
            <ac:spMk id="3" creationId="{CE8BF821-BF63-4DB6-BEF5-632CBB095071}"/>
          </ac:spMkLst>
        </pc:spChg>
      </pc:sldChg>
      <pc:sldChg chg="modSp add mod addCm delCm">
        <pc:chgData name="Kaupo Koppel" userId="13b40030-df4c-4618-84ff-fb2bef44f667" providerId="ADAL" clId="{98E4F9F5-4649-4E9B-9083-92885B7415C5}" dt="2021-02-10T06:57:12.034" v="4039" actId="20577"/>
        <pc:sldMkLst>
          <pc:docMk/>
          <pc:sldMk cId="4023682040" sldId="269"/>
        </pc:sldMkLst>
        <pc:spChg chg="mod">
          <ac:chgData name="Kaupo Koppel" userId="13b40030-df4c-4618-84ff-fb2bef44f667" providerId="ADAL" clId="{98E4F9F5-4649-4E9B-9083-92885B7415C5}" dt="2021-02-09T11:49:58.798" v="1075" actId="20577"/>
          <ac:spMkLst>
            <pc:docMk/>
            <pc:sldMk cId="4023682040" sldId="269"/>
            <ac:spMk id="2" creationId="{989951DC-97D5-444D-B793-0B8E65A3F785}"/>
          </ac:spMkLst>
        </pc:spChg>
        <pc:graphicFrameChg chg="mod">
          <ac:chgData name="Kaupo Koppel" userId="13b40030-df4c-4618-84ff-fb2bef44f667" providerId="ADAL" clId="{98E4F9F5-4649-4E9B-9083-92885B7415C5}" dt="2021-02-10T06:57:12.034" v="4039" actId="20577"/>
          <ac:graphicFrameMkLst>
            <pc:docMk/>
            <pc:sldMk cId="4023682040" sldId="269"/>
            <ac:graphicFrameMk id="7" creationId="{B5E54907-FC50-4854-BB2A-604F1D518A8D}"/>
          </ac:graphicFrameMkLst>
        </pc:graphicFrameChg>
      </pc:sldChg>
      <pc:sldChg chg="addSp delSp modSp new mod setBg">
        <pc:chgData name="Kaupo Koppel" userId="13b40030-df4c-4618-84ff-fb2bef44f667" providerId="ADAL" clId="{98E4F9F5-4649-4E9B-9083-92885B7415C5}" dt="2021-02-09T14:47:36.205" v="3999" actId="6549"/>
        <pc:sldMkLst>
          <pc:docMk/>
          <pc:sldMk cId="2559035752" sldId="270"/>
        </pc:sldMkLst>
        <pc:spChg chg="mod">
          <ac:chgData name="Kaupo Koppel" userId="13b40030-df4c-4618-84ff-fb2bef44f667" providerId="ADAL" clId="{98E4F9F5-4649-4E9B-9083-92885B7415C5}" dt="2021-02-09T13:30:11.513" v="2545" actId="20577"/>
          <ac:spMkLst>
            <pc:docMk/>
            <pc:sldMk cId="2559035752" sldId="270"/>
            <ac:spMk id="2" creationId="{EE7BBB28-2C4A-4B48-8293-00DBF704F220}"/>
          </ac:spMkLst>
        </pc:spChg>
        <pc:spChg chg="del mod">
          <ac:chgData name="Kaupo Koppel" userId="13b40030-df4c-4618-84ff-fb2bef44f667" providerId="ADAL" clId="{98E4F9F5-4649-4E9B-9083-92885B7415C5}" dt="2021-02-09T12:03:25.608" v="1215" actId="3680"/>
          <ac:spMkLst>
            <pc:docMk/>
            <pc:sldMk cId="2559035752" sldId="270"/>
            <ac:spMk id="3" creationId="{27CBBFA2-B8C2-4DF9-A007-BDB68AC2C04B}"/>
          </ac:spMkLst>
        </pc:spChg>
        <pc:spChg chg="add">
          <ac:chgData name="Kaupo Koppel" userId="13b40030-df4c-4618-84ff-fb2bef44f667" providerId="ADAL" clId="{98E4F9F5-4649-4E9B-9083-92885B7415C5}" dt="2021-02-09T12:02:29.840" v="1164" actId="26606"/>
          <ac:spMkLst>
            <pc:docMk/>
            <pc:sldMk cId="2559035752" sldId="270"/>
            <ac:spMk id="8" creationId="{100EDD19-6802-4EC3-95CE-CFFAB042CFD6}"/>
          </ac:spMkLst>
        </pc:spChg>
        <pc:spChg chg="add">
          <ac:chgData name="Kaupo Koppel" userId="13b40030-df4c-4618-84ff-fb2bef44f667" providerId="ADAL" clId="{98E4F9F5-4649-4E9B-9083-92885B7415C5}" dt="2021-02-09T12:02:29.840" v="1164" actId="26606"/>
          <ac:spMkLst>
            <pc:docMk/>
            <pc:sldMk cId="2559035752" sldId="270"/>
            <ac:spMk id="10" creationId="{DB17E863-922E-4C26-BD64-E8FD41D28661}"/>
          </ac:spMkLst>
        </pc:spChg>
        <pc:graphicFrameChg chg="add mod ord modGraphic">
          <ac:chgData name="Kaupo Koppel" userId="13b40030-df4c-4618-84ff-fb2bef44f667" providerId="ADAL" clId="{98E4F9F5-4649-4E9B-9083-92885B7415C5}" dt="2021-02-09T14:47:36.205" v="3999" actId="6549"/>
          <ac:graphicFrameMkLst>
            <pc:docMk/>
            <pc:sldMk cId="2559035752" sldId="270"/>
            <ac:graphicFrameMk id="4" creationId="{56FCE2DB-9F04-4A9C-A891-2F966AB5976C}"/>
          </ac:graphicFrameMkLst>
        </pc:graphicFrameChg>
      </pc:sldChg>
      <pc:sldChg chg="modSp add mod modNotesTx">
        <pc:chgData name="Kaupo Koppel" userId="13b40030-df4c-4618-84ff-fb2bef44f667" providerId="ADAL" clId="{98E4F9F5-4649-4E9B-9083-92885B7415C5}" dt="2021-02-10T13:50:17.757" v="4086" actId="6549"/>
        <pc:sldMkLst>
          <pc:docMk/>
          <pc:sldMk cId="1221966362" sldId="271"/>
        </pc:sldMkLst>
        <pc:spChg chg="mod">
          <ac:chgData name="Kaupo Koppel" userId="13b40030-df4c-4618-84ff-fb2bef44f667" providerId="ADAL" clId="{98E4F9F5-4649-4E9B-9083-92885B7415C5}" dt="2021-02-09T12:52:20.026" v="1629" actId="20577"/>
          <ac:spMkLst>
            <pc:docMk/>
            <pc:sldMk cId="1221966362" sldId="271"/>
            <ac:spMk id="2" creationId="{989951DC-97D5-444D-B793-0B8E65A3F785}"/>
          </ac:spMkLst>
        </pc:spChg>
        <pc:graphicFrameChg chg="mod">
          <ac:chgData name="Kaupo Koppel" userId="13b40030-df4c-4618-84ff-fb2bef44f667" providerId="ADAL" clId="{98E4F9F5-4649-4E9B-9083-92885B7415C5}" dt="2021-02-10T13:44:02.522" v="4057" actId="20577"/>
          <ac:graphicFrameMkLst>
            <pc:docMk/>
            <pc:sldMk cId="1221966362" sldId="271"/>
            <ac:graphicFrameMk id="7" creationId="{B5E54907-FC50-4854-BB2A-604F1D518A8D}"/>
          </ac:graphicFrameMkLst>
        </pc:graphicFrameChg>
      </pc:sldChg>
      <pc:sldChg chg="modSp add mod modTransition">
        <pc:chgData name="Kaupo Koppel" userId="13b40030-df4c-4618-84ff-fb2bef44f667" providerId="ADAL" clId="{98E4F9F5-4649-4E9B-9083-92885B7415C5}" dt="2021-02-09T14:41:03.282" v="3996" actId="20577"/>
        <pc:sldMkLst>
          <pc:docMk/>
          <pc:sldMk cId="2655803955" sldId="272"/>
        </pc:sldMkLst>
        <pc:spChg chg="mod">
          <ac:chgData name="Kaupo Koppel" userId="13b40030-df4c-4618-84ff-fb2bef44f667" providerId="ADAL" clId="{98E4F9F5-4649-4E9B-9083-92885B7415C5}" dt="2021-02-09T13:15:50.655" v="1886" actId="20577"/>
          <ac:spMkLst>
            <pc:docMk/>
            <pc:sldMk cId="2655803955" sldId="272"/>
            <ac:spMk id="2" creationId="{1B8E5034-3DB8-4478-848E-77F1EB964992}"/>
          </ac:spMkLst>
        </pc:spChg>
        <pc:spChg chg="mod">
          <ac:chgData name="Kaupo Koppel" userId="13b40030-df4c-4618-84ff-fb2bef44f667" providerId="ADAL" clId="{98E4F9F5-4649-4E9B-9083-92885B7415C5}" dt="2021-02-09T14:41:03.282" v="3996" actId="20577"/>
          <ac:spMkLst>
            <pc:docMk/>
            <pc:sldMk cId="2655803955" sldId="272"/>
            <ac:spMk id="3" creationId="{F8ED7BE4-EEC7-45E2-8BFD-E24169058217}"/>
          </ac:spMkLst>
        </pc:spChg>
      </pc:sldChg>
      <pc:sldChg chg="addSp delSp modSp new mod setBg">
        <pc:chgData name="Kaupo Koppel" userId="13b40030-df4c-4618-84ff-fb2bef44f667" providerId="ADAL" clId="{98E4F9F5-4649-4E9B-9083-92885B7415C5}" dt="2021-02-09T13:38:52.283" v="2652" actId="20577"/>
        <pc:sldMkLst>
          <pc:docMk/>
          <pc:sldMk cId="419599597" sldId="273"/>
        </pc:sldMkLst>
        <pc:spChg chg="mod">
          <ac:chgData name="Kaupo Koppel" userId="13b40030-df4c-4618-84ff-fb2bef44f667" providerId="ADAL" clId="{98E4F9F5-4649-4E9B-9083-92885B7415C5}" dt="2021-02-09T13:38:52.283" v="2652" actId="20577"/>
          <ac:spMkLst>
            <pc:docMk/>
            <pc:sldMk cId="419599597" sldId="273"/>
            <ac:spMk id="2" creationId="{90B29B48-AE09-467A-AFAC-F74A36DC7547}"/>
          </ac:spMkLst>
        </pc:spChg>
        <pc:spChg chg="del">
          <ac:chgData name="Kaupo Koppel" userId="13b40030-df4c-4618-84ff-fb2bef44f667" providerId="ADAL" clId="{98E4F9F5-4649-4E9B-9083-92885B7415C5}" dt="2021-02-09T13:37:41.284" v="2639"/>
          <ac:spMkLst>
            <pc:docMk/>
            <pc:sldMk cId="419599597" sldId="273"/>
            <ac:spMk id="3" creationId="{E033AF80-6E3B-411B-9CBF-09776B7D8C0D}"/>
          </ac:spMkLst>
        </pc:spChg>
        <pc:spChg chg="add del">
          <ac:chgData name="Kaupo Koppel" userId="13b40030-df4c-4618-84ff-fb2bef44f667" providerId="ADAL" clId="{98E4F9F5-4649-4E9B-9083-92885B7415C5}" dt="2021-02-09T13:37:50.455" v="2641" actId="26606"/>
          <ac:spMkLst>
            <pc:docMk/>
            <pc:sldMk cId="419599597" sldId="273"/>
            <ac:spMk id="9" creationId="{53B021B3-DE93-4AB7-8A18-CF5F1CED88B8}"/>
          </ac:spMkLst>
        </pc:spChg>
        <pc:spChg chg="add del">
          <ac:chgData name="Kaupo Koppel" userId="13b40030-df4c-4618-84ff-fb2bef44f667" providerId="ADAL" clId="{98E4F9F5-4649-4E9B-9083-92885B7415C5}" dt="2021-02-09T13:37:50.455" v="2641" actId="26606"/>
          <ac:spMkLst>
            <pc:docMk/>
            <pc:sldMk cId="419599597" sldId="273"/>
            <ac:spMk id="11" creationId="{52D502E5-F6B4-4D58-B4AE-FC466FF15EE8}"/>
          </ac:spMkLst>
        </pc:spChg>
        <pc:spChg chg="add del">
          <ac:chgData name="Kaupo Koppel" userId="13b40030-df4c-4618-84ff-fb2bef44f667" providerId="ADAL" clId="{98E4F9F5-4649-4E9B-9083-92885B7415C5}" dt="2021-02-09T13:37:50.455" v="2641" actId="26606"/>
          <ac:spMkLst>
            <pc:docMk/>
            <pc:sldMk cId="419599597" sldId="273"/>
            <ac:spMk id="13" creationId="{9DECDBF4-02B6-4BB4-B65B-B8107AD6A9E8}"/>
          </ac:spMkLst>
        </pc:spChg>
        <pc:spChg chg="add">
          <ac:chgData name="Kaupo Koppel" userId="13b40030-df4c-4618-84ff-fb2bef44f667" providerId="ADAL" clId="{98E4F9F5-4649-4E9B-9083-92885B7415C5}" dt="2021-02-09T13:37:50.471" v="2642" actId="26606"/>
          <ac:spMkLst>
            <pc:docMk/>
            <pc:sldMk cId="419599597" sldId="273"/>
            <ac:spMk id="15" creationId="{35DB3719-6FDC-4E5D-891D-FF40B7300F64}"/>
          </ac:spMkLst>
        </pc:spChg>
        <pc:spChg chg="add">
          <ac:chgData name="Kaupo Koppel" userId="13b40030-df4c-4618-84ff-fb2bef44f667" providerId="ADAL" clId="{98E4F9F5-4649-4E9B-9083-92885B7415C5}" dt="2021-02-09T13:37:50.471" v="2642" actId="26606"/>
          <ac:spMkLst>
            <pc:docMk/>
            <pc:sldMk cId="419599597" sldId="273"/>
            <ac:spMk id="16" creationId="{E0CBAC23-2E3F-4A90-BA59-F8299F6A5439}"/>
          </ac:spMkLst>
        </pc:spChg>
        <pc:graphicFrameChg chg="add mod">
          <ac:chgData name="Kaupo Koppel" userId="13b40030-df4c-4618-84ff-fb2bef44f667" providerId="ADAL" clId="{98E4F9F5-4649-4E9B-9083-92885B7415C5}" dt="2021-02-09T13:38:40.099" v="2645" actId="404"/>
          <ac:graphicFrameMkLst>
            <pc:docMk/>
            <pc:sldMk cId="419599597" sldId="273"/>
            <ac:graphicFrameMk id="4" creationId="{189DBC02-6942-4B20-B7B7-7472DA629AA9}"/>
          </ac:graphicFrameMkLst>
        </pc:graphicFrameChg>
      </pc:sldChg>
      <pc:sldChg chg="addSp delSp modSp new mod setBg modNotesTx">
        <pc:chgData name="Kaupo Koppel" userId="13b40030-df4c-4618-84ff-fb2bef44f667" providerId="ADAL" clId="{98E4F9F5-4649-4E9B-9083-92885B7415C5}" dt="2021-02-10T15:59:35.964" v="4136" actId="20577"/>
        <pc:sldMkLst>
          <pc:docMk/>
          <pc:sldMk cId="3296117933" sldId="274"/>
        </pc:sldMkLst>
        <pc:spChg chg="mod">
          <ac:chgData name="Kaupo Koppel" userId="13b40030-df4c-4618-84ff-fb2bef44f667" providerId="ADAL" clId="{98E4F9F5-4649-4E9B-9083-92885B7415C5}" dt="2021-02-09T13:39:00.384" v="2662" actId="20577"/>
          <ac:spMkLst>
            <pc:docMk/>
            <pc:sldMk cId="3296117933" sldId="274"/>
            <ac:spMk id="2" creationId="{4E90207A-5C8E-4FAD-A153-05027033B4DE}"/>
          </ac:spMkLst>
        </pc:spChg>
        <pc:spChg chg="del">
          <ac:chgData name="Kaupo Koppel" userId="13b40030-df4c-4618-84ff-fb2bef44f667" providerId="ADAL" clId="{98E4F9F5-4649-4E9B-9083-92885B7415C5}" dt="2021-02-09T13:37:01.220" v="2637"/>
          <ac:spMkLst>
            <pc:docMk/>
            <pc:sldMk cId="3296117933" sldId="274"/>
            <ac:spMk id="3" creationId="{502746E1-130F-4489-886B-E0EDF616799A}"/>
          </ac:spMkLst>
        </pc:spChg>
        <pc:spChg chg="add del mod">
          <ac:chgData name="Kaupo Koppel" userId="13b40030-df4c-4618-84ff-fb2bef44f667" providerId="ADAL" clId="{98E4F9F5-4649-4E9B-9083-92885B7415C5}" dt="2021-02-09T13:59:50.595" v="3956" actId="478"/>
          <ac:spMkLst>
            <pc:docMk/>
            <pc:sldMk cId="3296117933" sldId="274"/>
            <ac:spMk id="5" creationId="{7AD7E0F6-2E12-4D33-8B11-D9EFA8B57DF9}"/>
          </ac:spMkLst>
        </pc:spChg>
        <pc:spChg chg="add del mod">
          <ac:chgData name="Kaupo Koppel" userId="13b40030-df4c-4618-84ff-fb2bef44f667" providerId="ADAL" clId="{98E4F9F5-4649-4E9B-9083-92885B7415C5}" dt="2021-02-10T15:56:48.298" v="4120" actId="478"/>
          <ac:spMkLst>
            <pc:docMk/>
            <pc:sldMk cId="3296117933" sldId="274"/>
            <ac:spMk id="5" creationId="{E5EFC0C3-FA9E-423E-B1DA-6021CFC765D3}"/>
          </ac:spMkLst>
        </pc:spChg>
        <pc:spChg chg="add del">
          <ac:chgData name="Kaupo Koppel" userId="13b40030-df4c-4618-84ff-fb2bef44f667" providerId="ADAL" clId="{98E4F9F5-4649-4E9B-9083-92885B7415C5}" dt="2021-02-09T14:00:11.024" v="3958" actId="478"/>
          <ac:spMkLst>
            <pc:docMk/>
            <pc:sldMk cId="3296117933" sldId="274"/>
            <ac:spMk id="6" creationId="{75A5E074-B3CB-40E8-AFBD-6FD5B0806EEE}"/>
          </ac:spMkLst>
        </pc:spChg>
        <pc:spChg chg="add del mod">
          <ac:chgData name="Kaupo Koppel" userId="13b40030-df4c-4618-84ff-fb2bef44f667" providerId="ADAL" clId="{98E4F9F5-4649-4E9B-9083-92885B7415C5}" dt="2021-02-10T15:57:50.977" v="4122"/>
          <ac:spMkLst>
            <pc:docMk/>
            <pc:sldMk cId="3296117933" sldId="274"/>
            <ac:spMk id="8" creationId="{2A213CED-5455-47FA-BE7B-198F7BE4A3B7}"/>
          </ac:spMkLst>
        </pc:spChg>
        <pc:spChg chg="add">
          <ac:chgData name="Kaupo Koppel" userId="13b40030-df4c-4618-84ff-fb2bef44f667" providerId="ADAL" clId="{98E4F9F5-4649-4E9B-9083-92885B7415C5}" dt="2021-02-09T13:37:06.026" v="2638" actId="26606"/>
          <ac:spMkLst>
            <pc:docMk/>
            <pc:sldMk cId="3296117933" sldId="274"/>
            <ac:spMk id="9" creationId="{35DB3719-6FDC-4E5D-891D-FF40B7300F64}"/>
          </ac:spMkLst>
        </pc:spChg>
        <pc:spChg chg="add">
          <ac:chgData name="Kaupo Koppel" userId="13b40030-df4c-4618-84ff-fb2bef44f667" providerId="ADAL" clId="{98E4F9F5-4649-4E9B-9083-92885B7415C5}" dt="2021-02-09T13:37:06.026" v="2638" actId="26606"/>
          <ac:spMkLst>
            <pc:docMk/>
            <pc:sldMk cId="3296117933" sldId="274"/>
            <ac:spMk id="11" creationId="{E0CBAC23-2E3F-4A90-BA59-F8299F6A5439}"/>
          </ac:spMkLst>
        </pc:spChg>
        <pc:graphicFrameChg chg="add del mod">
          <ac:chgData name="Kaupo Koppel" userId="13b40030-df4c-4618-84ff-fb2bef44f667" providerId="ADAL" clId="{98E4F9F5-4649-4E9B-9083-92885B7415C5}" dt="2021-02-10T15:57:49.396" v="4121" actId="478"/>
          <ac:graphicFrameMkLst>
            <pc:docMk/>
            <pc:sldMk cId="3296117933" sldId="274"/>
            <ac:graphicFrameMk id="4" creationId="{10B5A972-7F6B-4B69-A101-B258384064D4}"/>
          </ac:graphicFrameMkLst>
        </pc:graphicFrameChg>
        <pc:graphicFrameChg chg="add mod">
          <ac:chgData name="Kaupo Koppel" userId="13b40030-df4c-4618-84ff-fb2bef44f667" providerId="ADAL" clId="{98E4F9F5-4649-4E9B-9083-92885B7415C5}" dt="2021-02-10T15:56:34.012" v="4114"/>
          <ac:graphicFrameMkLst>
            <pc:docMk/>
            <pc:sldMk cId="3296117933" sldId="274"/>
            <ac:graphicFrameMk id="6" creationId="{10B5A972-7F6B-4B69-A101-B258384064D4}"/>
          </ac:graphicFrameMkLst>
        </pc:graphicFrameChg>
        <pc:graphicFrameChg chg="add mod">
          <ac:chgData name="Kaupo Koppel" userId="13b40030-df4c-4618-84ff-fb2bef44f667" providerId="ADAL" clId="{98E4F9F5-4649-4E9B-9083-92885B7415C5}" dt="2021-02-10T15:56:47.193" v="4119"/>
          <ac:graphicFrameMkLst>
            <pc:docMk/>
            <pc:sldMk cId="3296117933" sldId="274"/>
            <ac:graphicFrameMk id="10" creationId="{10B5A972-7F6B-4B69-A101-B258384064D4}"/>
          </ac:graphicFrameMkLst>
        </pc:graphicFrameChg>
        <pc:graphicFrameChg chg="add mod">
          <ac:chgData name="Kaupo Koppel" userId="13b40030-df4c-4618-84ff-fb2bef44f667" providerId="ADAL" clId="{98E4F9F5-4649-4E9B-9083-92885B7415C5}" dt="2021-02-10T15:58:28.284" v="4129"/>
          <ac:graphicFrameMkLst>
            <pc:docMk/>
            <pc:sldMk cId="3296117933" sldId="274"/>
            <ac:graphicFrameMk id="12" creationId="{10B5A972-7F6B-4B69-A101-B258384064D4}"/>
          </ac:graphicFrameMkLst>
        </pc:graphicFrameChg>
      </pc:sldChg>
      <pc:sldChg chg="addSp modSp new mod setBg modNotesTx">
        <pc:chgData name="Kaupo Koppel" userId="13b40030-df4c-4618-84ff-fb2bef44f667" providerId="ADAL" clId="{98E4F9F5-4649-4E9B-9083-92885B7415C5}" dt="2021-02-10T15:54:01.035" v="4111" actId="20577"/>
        <pc:sldMkLst>
          <pc:docMk/>
          <pc:sldMk cId="1300416025" sldId="275"/>
        </pc:sldMkLst>
        <pc:spChg chg="mod">
          <ac:chgData name="Kaupo Koppel" userId="13b40030-df4c-4618-84ff-fb2bef44f667" providerId="ADAL" clId="{98E4F9F5-4649-4E9B-9083-92885B7415C5}" dt="2021-02-09T13:40:48.819" v="2724" actId="20577"/>
          <ac:spMkLst>
            <pc:docMk/>
            <pc:sldMk cId="1300416025" sldId="275"/>
            <ac:spMk id="2" creationId="{EC92378F-CD06-4D22-9433-2DC5B3D9E8BE}"/>
          </ac:spMkLst>
        </pc:spChg>
        <pc:spChg chg="mod">
          <ac:chgData name="Kaupo Koppel" userId="13b40030-df4c-4618-84ff-fb2bef44f667" providerId="ADAL" clId="{98E4F9F5-4649-4E9B-9083-92885B7415C5}" dt="2021-02-10T13:57:23.322" v="4087" actId="20577"/>
          <ac:spMkLst>
            <pc:docMk/>
            <pc:sldMk cId="1300416025" sldId="275"/>
            <ac:spMk id="3" creationId="{00698034-7416-477A-AA69-6DEE59080F36}"/>
          </ac:spMkLst>
        </pc:spChg>
        <pc:spChg chg="add">
          <ac:chgData name="Kaupo Koppel" userId="13b40030-df4c-4618-84ff-fb2bef44f667" providerId="ADAL" clId="{98E4F9F5-4649-4E9B-9083-92885B7415C5}" dt="2021-02-09T13:40:46.175" v="2722" actId="26606"/>
          <ac:spMkLst>
            <pc:docMk/>
            <pc:sldMk cId="1300416025" sldId="275"/>
            <ac:spMk id="8" creationId="{100EDD19-6802-4EC3-95CE-CFFAB042CFD6}"/>
          </ac:spMkLst>
        </pc:spChg>
        <pc:spChg chg="add">
          <ac:chgData name="Kaupo Koppel" userId="13b40030-df4c-4618-84ff-fb2bef44f667" providerId="ADAL" clId="{98E4F9F5-4649-4E9B-9083-92885B7415C5}" dt="2021-02-09T13:40:46.175" v="2722" actId="26606"/>
          <ac:spMkLst>
            <pc:docMk/>
            <pc:sldMk cId="1300416025" sldId="275"/>
            <ac:spMk id="10" creationId="{DB17E863-922E-4C26-BD64-E8FD41D28661}"/>
          </ac:spMkLst>
        </pc:spChg>
      </pc:sldChg>
      <pc:sldChg chg="addSp delSp modSp new mod setBg modNotesTx">
        <pc:chgData name="Kaupo Koppel" userId="13b40030-df4c-4618-84ff-fb2bef44f667" providerId="ADAL" clId="{98E4F9F5-4649-4E9B-9083-92885B7415C5}" dt="2021-02-10T15:53:26.668" v="4109" actId="120"/>
        <pc:sldMkLst>
          <pc:docMk/>
          <pc:sldMk cId="3961324594" sldId="276"/>
        </pc:sldMkLst>
        <pc:spChg chg="add del mod">
          <ac:chgData name="Kaupo Koppel" userId="13b40030-df4c-4618-84ff-fb2bef44f667" providerId="ADAL" clId="{98E4F9F5-4649-4E9B-9083-92885B7415C5}" dt="2021-02-10T14:51:04.644" v="4089" actId="478"/>
          <ac:spMkLst>
            <pc:docMk/>
            <pc:sldMk cId="3961324594" sldId="276"/>
            <ac:spMk id="2" creationId="{9DA1E0FA-6C8F-45C3-8208-C6188FBD2C7D}"/>
          </ac:spMkLst>
        </pc:spChg>
        <pc:spChg chg="mod">
          <ac:chgData name="Kaupo Koppel" userId="13b40030-df4c-4618-84ff-fb2bef44f667" providerId="ADAL" clId="{98E4F9F5-4649-4E9B-9083-92885B7415C5}" dt="2021-02-10T15:52:55.453" v="4105" actId="20577"/>
          <ac:spMkLst>
            <pc:docMk/>
            <pc:sldMk cId="3961324594" sldId="276"/>
            <ac:spMk id="3" creationId="{AB71618A-3FEE-4D9D-9678-0CC425E5E991}"/>
          </ac:spMkLst>
        </pc:spChg>
        <pc:spChg chg="mod">
          <ac:chgData name="Kaupo Koppel" userId="13b40030-df4c-4618-84ff-fb2bef44f667" providerId="ADAL" clId="{98E4F9F5-4649-4E9B-9083-92885B7415C5}" dt="2021-02-10T15:53:26.668" v="4109" actId="120"/>
          <ac:spMkLst>
            <pc:docMk/>
            <pc:sldMk cId="3961324594" sldId="276"/>
            <ac:spMk id="4" creationId="{B5C0AB97-36C0-4EFF-BEA1-2E827F2ED8B7}"/>
          </ac:spMkLst>
        </pc:spChg>
        <pc:spChg chg="add del">
          <ac:chgData name="Kaupo Koppel" userId="13b40030-df4c-4618-84ff-fb2bef44f667" providerId="ADAL" clId="{98E4F9F5-4649-4E9B-9083-92885B7415C5}" dt="2021-02-09T13:51:10.169" v="3816" actId="26606"/>
          <ac:spMkLst>
            <pc:docMk/>
            <pc:sldMk cId="3961324594" sldId="276"/>
            <ac:spMk id="8" creationId="{100EDD19-6802-4EC3-95CE-CFFAB042CFD6}"/>
          </ac:spMkLst>
        </pc:spChg>
        <pc:spChg chg="add del">
          <ac:chgData name="Kaupo Koppel" userId="13b40030-df4c-4618-84ff-fb2bef44f667" providerId="ADAL" clId="{98E4F9F5-4649-4E9B-9083-92885B7415C5}" dt="2021-02-09T13:51:10.169" v="3816" actId="26606"/>
          <ac:spMkLst>
            <pc:docMk/>
            <pc:sldMk cId="3961324594" sldId="276"/>
            <ac:spMk id="10" creationId="{DB17E863-922E-4C26-BD64-E8FD41D28661}"/>
          </ac:spMkLst>
        </pc:spChg>
        <pc:spChg chg="add">
          <ac:chgData name="Kaupo Koppel" userId="13b40030-df4c-4618-84ff-fb2bef44f667" providerId="ADAL" clId="{98E4F9F5-4649-4E9B-9083-92885B7415C5}" dt="2021-02-09T13:51:10.171" v="3817" actId="26606"/>
          <ac:spMkLst>
            <pc:docMk/>
            <pc:sldMk cId="3961324594" sldId="276"/>
            <ac:spMk id="12" creationId="{777A147A-9ED8-46B4-8660-1B3C2AA880B5}"/>
          </ac:spMkLst>
        </pc:spChg>
        <pc:spChg chg="add">
          <ac:chgData name="Kaupo Koppel" userId="13b40030-df4c-4618-84ff-fb2bef44f667" providerId="ADAL" clId="{98E4F9F5-4649-4E9B-9083-92885B7415C5}" dt="2021-02-09T13:51:10.171" v="3817" actId="26606"/>
          <ac:spMkLst>
            <pc:docMk/>
            <pc:sldMk cId="3961324594" sldId="276"/>
            <ac:spMk id="13" creationId="{5D6C15A0-C087-4593-8414-2B4EC1CDC3DE}"/>
          </ac:spMkLst>
        </pc:spChg>
        <pc:picChg chg="add mod">
          <ac:chgData name="Kaupo Koppel" userId="13b40030-df4c-4618-84ff-fb2bef44f667" providerId="ADAL" clId="{98E4F9F5-4649-4E9B-9083-92885B7415C5}" dt="2021-02-10T14:51:14.805" v="4090"/>
          <ac:picMkLst>
            <pc:docMk/>
            <pc:sldMk cId="3961324594" sldId="276"/>
            <ac:picMk id="6" creationId="{67924C64-7A87-433B-8754-AC62F26A7A7F}"/>
          </ac:picMkLst>
        </pc:picChg>
        <pc:picChg chg="add del mod">
          <ac:chgData name="Kaupo Koppel" userId="13b40030-df4c-4618-84ff-fb2bef44f667" providerId="ADAL" clId="{98E4F9F5-4649-4E9B-9083-92885B7415C5}" dt="2021-02-09T13:52:14.933" v="3885"/>
          <ac:picMkLst>
            <pc:docMk/>
            <pc:sldMk cId="3961324594" sldId="276"/>
            <ac:picMk id="9" creationId="{C9A77C44-6DF6-4B5F-A7FE-7E838CDCC11B}"/>
          </ac:picMkLst>
        </pc:picChg>
      </pc:sldChg>
      <pc:sldChg chg="addSp modSp add del mod modTransition modNotesTx">
        <pc:chgData name="Kaupo Koppel" userId="13b40030-df4c-4618-84ff-fb2bef44f667" providerId="ADAL" clId="{98E4F9F5-4649-4E9B-9083-92885B7415C5}" dt="2021-02-10T15:59:07.968" v="4133" actId="47"/>
        <pc:sldMkLst>
          <pc:docMk/>
          <pc:sldMk cId="571418507" sldId="277"/>
        </pc:sldMkLst>
        <pc:spChg chg="add mod">
          <ac:chgData name="Kaupo Koppel" userId="13b40030-df4c-4618-84ff-fb2bef44f667" providerId="ADAL" clId="{98E4F9F5-4649-4E9B-9083-92885B7415C5}" dt="2021-02-09T14:01:17.744" v="3965" actId="14100"/>
          <ac:spMkLst>
            <pc:docMk/>
            <pc:sldMk cId="571418507" sldId="277"/>
            <ac:spMk id="3" creationId="{DBBEED0D-A249-445B-8027-5EC4C092D809}"/>
          </ac:spMkLst>
        </pc:spChg>
        <pc:graphicFrameChg chg="mod">
          <ac:chgData name="Kaupo Koppel" userId="13b40030-df4c-4618-84ff-fb2bef44f667" providerId="ADAL" clId="{98E4F9F5-4649-4E9B-9083-92885B7415C5}" dt="2021-02-09T14:01:37.241" v="3966"/>
          <ac:graphicFrameMkLst>
            <pc:docMk/>
            <pc:sldMk cId="571418507" sldId="277"/>
            <ac:graphicFrameMk id="4" creationId="{10B5A972-7F6B-4B69-A101-B258384064D4}"/>
          </ac:graphicFrameMkLst>
        </pc:graphicFrameChg>
      </pc:sldChg>
      <pc:sldChg chg="modSp add del modTransition">
        <pc:chgData name="Kaupo Koppel" userId="13b40030-df4c-4618-84ff-fb2bef44f667" providerId="ADAL" clId="{98E4F9F5-4649-4E9B-9083-92885B7415C5}" dt="2021-02-09T14:03:57.710" v="3972" actId="2696"/>
        <pc:sldMkLst>
          <pc:docMk/>
          <pc:sldMk cId="1447882808" sldId="278"/>
        </pc:sldMkLst>
        <pc:graphicFrameChg chg="mod">
          <ac:chgData name="Kaupo Koppel" userId="13b40030-df4c-4618-84ff-fb2bef44f667" providerId="ADAL" clId="{98E4F9F5-4649-4E9B-9083-92885B7415C5}" dt="2021-02-09T14:03:35.173" v="3970"/>
          <ac:graphicFrameMkLst>
            <pc:docMk/>
            <pc:sldMk cId="1447882808" sldId="278"/>
            <ac:graphicFrameMk id="4" creationId="{189DBC02-6942-4B20-B7B7-7472DA629AA9}"/>
          </ac:graphicFrameMkLst>
        </pc:graphicFrameChg>
      </pc:sldChg>
      <pc:sldChg chg="addSp modSp add mod modTransition">
        <pc:chgData name="Kaupo Koppel" userId="13b40030-df4c-4618-84ff-fb2bef44f667" providerId="ADAL" clId="{98E4F9F5-4649-4E9B-9083-92885B7415C5}" dt="2021-02-09T14:04:22.458" v="3977"/>
        <pc:sldMkLst>
          <pc:docMk/>
          <pc:sldMk cId="1791934678" sldId="278"/>
        </pc:sldMkLst>
        <pc:spChg chg="add mod">
          <ac:chgData name="Kaupo Koppel" userId="13b40030-df4c-4618-84ff-fb2bef44f667" providerId="ADAL" clId="{98E4F9F5-4649-4E9B-9083-92885B7415C5}" dt="2021-02-09T14:04:14.155" v="3975" actId="1076"/>
          <ac:spMkLst>
            <pc:docMk/>
            <pc:sldMk cId="1791934678" sldId="278"/>
            <ac:spMk id="6" creationId="{560DB8FA-D544-4608-B3A7-F3FA88E383BF}"/>
          </ac:spMkLst>
        </pc:spChg>
      </pc:sldChg>
      <pc:sldChg chg="modSp add mod modTransition">
        <pc:chgData name="Kaupo Koppel" userId="13b40030-df4c-4618-84ff-fb2bef44f667" providerId="ADAL" clId="{98E4F9F5-4649-4E9B-9083-92885B7415C5}" dt="2021-02-09T14:50:11.458" v="4014"/>
        <pc:sldMkLst>
          <pc:docMk/>
          <pc:sldMk cId="735137258" sldId="279"/>
        </pc:sldMkLst>
        <pc:graphicFrameChg chg="modGraphic">
          <ac:chgData name="Kaupo Koppel" userId="13b40030-df4c-4618-84ff-fb2bef44f667" providerId="ADAL" clId="{98E4F9F5-4649-4E9B-9083-92885B7415C5}" dt="2021-02-09T14:47:59.991" v="4002" actId="6549"/>
          <ac:graphicFrameMkLst>
            <pc:docMk/>
            <pc:sldMk cId="735137258" sldId="279"/>
            <ac:graphicFrameMk id="4" creationId="{56FCE2DB-9F04-4A9C-A891-2F966AB5976C}"/>
          </ac:graphicFrameMkLst>
        </pc:graphicFrameChg>
      </pc:sldChg>
      <pc:sldChg chg="add">
        <pc:chgData name="Kaupo Koppel" userId="13b40030-df4c-4618-84ff-fb2bef44f667" providerId="ADAL" clId="{98E4F9F5-4649-4E9B-9083-92885B7415C5}" dt="2021-02-09T14:47:46.972" v="4000" actId="2890"/>
        <pc:sldMkLst>
          <pc:docMk/>
          <pc:sldMk cId="3465989125" sldId="280"/>
        </pc:sldMkLst>
      </pc:sldChg>
      <pc:sldChg chg="add del">
        <pc:chgData name="Kaupo Koppel" userId="13b40030-df4c-4618-84ff-fb2bef44f667" providerId="ADAL" clId="{98E4F9F5-4649-4E9B-9083-92885B7415C5}" dt="2021-02-09T14:50:40.611" v="4015" actId="47"/>
        <pc:sldMkLst>
          <pc:docMk/>
          <pc:sldMk cId="662567097" sldId="281"/>
        </pc:sldMkLst>
      </pc:sldChg>
      <pc:sldChg chg="modSp add mod modTransition modNotesTx">
        <pc:chgData name="Kaupo Koppel" userId="13b40030-df4c-4618-84ff-fb2bef44f667" providerId="ADAL" clId="{98E4F9F5-4649-4E9B-9083-92885B7415C5}" dt="2021-02-10T15:59:31.647" v="4135" actId="20577"/>
        <pc:sldMkLst>
          <pc:docMk/>
          <pc:sldMk cId="4264926307" sldId="281"/>
        </pc:sldMkLst>
        <pc:graphicFrameChg chg="mod">
          <ac:chgData name="Kaupo Koppel" userId="13b40030-df4c-4618-84ff-fb2bef44f667" providerId="ADAL" clId="{98E4F9F5-4649-4E9B-9083-92885B7415C5}" dt="2021-02-10T15:58:59.246" v="4132" actId="1076"/>
          <ac:graphicFrameMkLst>
            <pc:docMk/>
            <pc:sldMk cId="4264926307" sldId="281"/>
            <ac:graphicFrameMk id="12" creationId="{10B5A972-7F6B-4B69-A101-B258384064D4}"/>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https://praxisestonia.sharepoint.com/sites/Praxis/Shared%20Documents/05_TSP/TSP_COVID-19%20(RITA%201)/3.%20T&#246;&#246;paketid/TP%202%20-%20Sotsiaalne%20ja%20demograafiline%20m&#245;ju/2.2%20Meetmete%20m&#245;ju%20(sh%20EUROMOD)/EUROMOD%20I%20meetme%20anal&#252;&#252;s/Statistika%20mude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praxisestonia.sharepoint.com/sites/Praxis/Shared%20Documents/05_TSP/TSP_COVID-19%20(RITA%201)/3.%20T&#246;&#246;paketid/TP%202%20-%20Sotsiaalne%20ja%20demograafiline%20m&#245;ju/2.2%20Meetmete%20m&#245;ju%20(sh%20EUROMOD)/EUROMOD%20I%20meetme%20anal&#252;&#252;s/Statistika%20mudel"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3" Type="http://schemas.openxmlformats.org/officeDocument/2006/relationships/oleObject" Target="https://praxisestonia.sharepoint.com/sites/Praxis/Shared%20Documents/05_TSP/TSP_COVID-19%20sotsiaalmajandluslikud%20m&#245;jud%20(RITA%201)/3.%20T&#246;&#246;paketid/TP%202%20-%20Sotsiaalne%20ja%20demograafiline%20m&#245;ju/2.2%20Meetmete%20m&#245;ju%20(sh%20EUROMOD)/EUROMOD%20I%20me"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praxisestonia.sharepoint.com/sites/Praxis/Shared%20Documents/05_TSP/TSP_COVID-19%20sotsiaalmajandluslikud%20m&#245;jud%20(RITA%201)/3.%20T&#246;&#246;paketid/TP%202%20-%20Sotsiaalne%20ja%20demograafiline%20m&#245;ju/2.2%20Meetmete%20m&#245;ju%20(sh%20EUROMOD)/EUROMOD%20I%20me"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Leht1!$B$1</c:f>
              <c:strCache>
                <c:ptCount val="1"/>
                <c:pt idx="0">
                  <c:v>Y-telje väärtused</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Leht1!$A$2:$A$13</c:f>
              <c:strCache>
                <c:ptCount val="12"/>
                <c:pt idx="0">
                  <c:v>2017Q1</c:v>
                </c:pt>
                <c:pt idx="1">
                  <c:v>2017Q2</c:v>
                </c:pt>
                <c:pt idx="2">
                  <c:v>2017Q3</c:v>
                </c:pt>
                <c:pt idx="3">
                  <c:v>2017Q4</c:v>
                </c:pt>
                <c:pt idx="4">
                  <c:v>2018Q1</c:v>
                </c:pt>
                <c:pt idx="5">
                  <c:v>2018Q2</c:v>
                </c:pt>
                <c:pt idx="6">
                  <c:v>2018Q3</c:v>
                </c:pt>
                <c:pt idx="7">
                  <c:v>2018Q4</c:v>
                </c:pt>
                <c:pt idx="8">
                  <c:v>2019Q1</c:v>
                </c:pt>
                <c:pt idx="9">
                  <c:v>2019Q2</c:v>
                </c:pt>
                <c:pt idx="10">
                  <c:v>2019Q3</c:v>
                </c:pt>
                <c:pt idx="11">
                  <c:v>2019Q4</c:v>
                </c:pt>
              </c:strCache>
            </c:strRef>
          </c:cat>
          <c:val>
            <c:numRef>
              <c:f>Leht1!$B$2:$B$13</c:f>
              <c:numCache>
                <c:formatCode>General</c:formatCode>
                <c:ptCount val="12"/>
                <c:pt idx="0">
                  <c:v>38.4</c:v>
                </c:pt>
                <c:pt idx="1">
                  <c:v>49</c:v>
                </c:pt>
                <c:pt idx="2">
                  <c:v>36.5</c:v>
                </c:pt>
                <c:pt idx="3">
                  <c:v>37.200000000000003</c:v>
                </c:pt>
                <c:pt idx="4">
                  <c:v>47.4</c:v>
                </c:pt>
                <c:pt idx="5">
                  <c:v>35.799999999999997</c:v>
                </c:pt>
                <c:pt idx="6">
                  <c:v>36.799999999999997</c:v>
                </c:pt>
                <c:pt idx="7">
                  <c:v>30.9</c:v>
                </c:pt>
                <c:pt idx="8">
                  <c:v>32.4</c:v>
                </c:pt>
                <c:pt idx="9">
                  <c:v>35.700000000000003</c:v>
                </c:pt>
                <c:pt idx="10">
                  <c:v>27.7</c:v>
                </c:pt>
                <c:pt idx="11">
                  <c:v>29.2</c:v>
                </c:pt>
              </c:numCache>
            </c:numRef>
          </c:val>
          <c:smooth val="1"/>
          <c:extLst>
            <c:ext xmlns:c16="http://schemas.microsoft.com/office/drawing/2014/chart" uri="{C3380CC4-5D6E-409C-BE32-E72D297353CC}">
              <c16:uniqueId val="{00000000-2771-4BA1-9D4A-BD044B932BDC}"/>
            </c:ext>
          </c:extLst>
        </c:ser>
        <c:dLbls>
          <c:showLegendKey val="0"/>
          <c:showVal val="0"/>
          <c:showCatName val="0"/>
          <c:showSerName val="0"/>
          <c:showPercent val="0"/>
          <c:showBubbleSize val="0"/>
        </c:dLbls>
        <c:smooth val="0"/>
        <c:axId val="2040610944"/>
        <c:axId val="2040611360"/>
      </c:lineChart>
      <c:catAx>
        <c:axId val="20406109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1360"/>
        <c:crosses val="autoZero"/>
        <c:auto val="1"/>
        <c:lblAlgn val="ctr"/>
        <c:lblOffset val="100"/>
        <c:noMultiLvlLbl val="0"/>
      </c:catAx>
      <c:valAx>
        <c:axId val="2040611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t-EE"/>
                  <a:t>Töötute arv tuhandetes</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0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Leht1!$B$1</c:f>
              <c:strCache>
                <c:ptCount val="1"/>
                <c:pt idx="0">
                  <c:v>Y-telje väärtused</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3"/>
              <c:layout>
                <c:manualLayout>
                  <c:x val="-1.570048309178744E-2"/>
                  <c:y val="-0.12404230606769687"/>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fi-FI" sz="1100" b="0" baseline="0"/>
                      <a:t>2020 </a:t>
                    </a:r>
                    <a:r>
                      <a:rPr lang="fi-FI" sz="1100" b="0" baseline="0" noProof="0"/>
                      <a:t>keskmiselt</a:t>
                    </a:r>
                    <a:r>
                      <a:rPr lang="fi-FI" sz="1100" b="0" baseline="0"/>
                      <a:t> 36 855 </a:t>
                    </a:r>
                    <a:r>
                      <a:rPr lang="fi-FI" sz="1100" b="1" baseline="0" err="1"/>
                      <a:t>töötut</a:t>
                    </a:r>
                    <a:r>
                      <a:rPr lang="fi-FI" sz="1100" b="0" baseline="0"/>
                      <a:t> ja 671 900 </a:t>
                    </a:r>
                    <a:r>
                      <a:rPr lang="fi-FI" sz="1100" b="1" baseline="0" err="1"/>
                      <a:t>hõivatut</a:t>
                    </a:r>
                    <a:r>
                      <a:rPr lang="fi-FI" sz="1100" b="0" baseline="0"/>
                      <a:t> </a:t>
                    </a:r>
                    <a:endParaRPr lang="fi-FI" sz="1100" b="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8841178820038801"/>
                      <c:h val="0.10101421677654092"/>
                    </c:manualLayout>
                  </c15:layout>
                </c:ext>
                <c:ext xmlns:c16="http://schemas.microsoft.com/office/drawing/2014/chart" uri="{C3380CC4-5D6E-409C-BE32-E72D297353CC}">
                  <c16:uniqueId val="{00000001-A458-4D44-8C34-F839FD2A63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Leht1!$A$2:$A$16</c:f>
              <c:strCache>
                <c:ptCount val="15"/>
                <c:pt idx="0">
                  <c:v>2017Q1</c:v>
                </c:pt>
                <c:pt idx="1">
                  <c:v>2017Q2</c:v>
                </c:pt>
                <c:pt idx="2">
                  <c:v>2017Q3</c:v>
                </c:pt>
                <c:pt idx="3">
                  <c:v>2017Q4</c:v>
                </c:pt>
                <c:pt idx="4">
                  <c:v>2018Q1</c:v>
                </c:pt>
                <c:pt idx="5">
                  <c:v>2018Q2</c:v>
                </c:pt>
                <c:pt idx="6">
                  <c:v>2018Q3</c:v>
                </c:pt>
                <c:pt idx="7">
                  <c:v>2018Q4</c:v>
                </c:pt>
                <c:pt idx="8">
                  <c:v>2019Q1</c:v>
                </c:pt>
                <c:pt idx="9">
                  <c:v>2019Q2</c:v>
                </c:pt>
                <c:pt idx="10">
                  <c:v>2019Q3</c:v>
                </c:pt>
                <c:pt idx="11">
                  <c:v>2019Q4</c:v>
                </c:pt>
                <c:pt idx="12">
                  <c:v>2020Q1</c:v>
                </c:pt>
                <c:pt idx="13">
                  <c:v>2020Q2</c:v>
                </c:pt>
                <c:pt idx="14">
                  <c:v>2020Q3</c:v>
                </c:pt>
              </c:strCache>
            </c:strRef>
          </c:cat>
          <c:val>
            <c:numRef>
              <c:f>Leht1!$B$2:$B$16</c:f>
              <c:numCache>
                <c:formatCode>General</c:formatCode>
                <c:ptCount val="15"/>
                <c:pt idx="0">
                  <c:v>38.4</c:v>
                </c:pt>
                <c:pt idx="1">
                  <c:v>49</c:v>
                </c:pt>
                <c:pt idx="2">
                  <c:v>36.5</c:v>
                </c:pt>
                <c:pt idx="3">
                  <c:v>37.200000000000003</c:v>
                </c:pt>
                <c:pt idx="4">
                  <c:v>47.4</c:v>
                </c:pt>
                <c:pt idx="5">
                  <c:v>35.799999999999997</c:v>
                </c:pt>
                <c:pt idx="6">
                  <c:v>36.799999999999997</c:v>
                </c:pt>
                <c:pt idx="7">
                  <c:v>30.9</c:v>
                </c:pt>
                <c:pt idx="8">
                  <c:v>32.4</c:v>
                </c:pt>
                <c:pt idx="9">
                  <c:v>35.700000000000003</c:v>
                </c:pt>
                <c:pt idx="10">
                  <c:v>27.7</c:v>
                </c:pt>
                <c:pt idx="11">
                  <c:v>29.2</c:v>
                </c:pt>
                <c:pt idx="12">
                  <c:v>32</c:v>
                </c:pt>
                <c:pt idx="13">
                  <c:v>36</c:v>
                </c:pt>
                <c:pt idx="14">
                  <c:v>32</c:v>
                </c:pt>
              </c:numCache>
            </c:numRef>
          </c:val>
          <c:smooth val="1"/>
          <c:extLst>
            <c:ext xmlns:c16="http://schemas.microsoft.com/office/drawing/2014/chart" uri="{C3380CC4-5D6E-409C-BE32-E72D297353CC}">
              <c16:uniqueId val="{00000000-2771-4BA1-9D4A-BD044B932BDC}"/>
            </c:ext>
          </c:extLst>
        </c:ser>
        <c:dLbls>
          <c:showLegendKey val="0"/>
          <c:showVal val="0"/>
          <c:showCatName val="0"/>
          <c:showSerName val="0"/>
          <c:showPercent val="0"/>
          <c:showBubbleSize val="0"/>
        </c:dLbls>
        <c:smooth val="0"/>
        <c:axId val="2040610944"/>
        <c:axId val="2040611360"/>
      </c:lineChart>
      <c:catAx>
        <c:axId val="20406109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1360"/>
        <c:crosses val="autoZero"/>
        <c:auto val="1"/>
        <c:lblAlgn val="ctr"/>
        <c:lblOffset val="100"/>
        <c:noMultiLvlLbl val="0"/>
      </c:catAx>
      <c:valAx>
        <c:axId val="2040611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t-EE"/>
                  <a:t>Töötute arv tuhandetes</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0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91848301570999E-2"/>
          <c:y val="2.4239440834060696E-2"/>
          <c:w val="0.91496557495530451"/>
          <c:h val="0.8803011855204077"/>
        </c:manualLayout>
      </c:layout>
      <c:lineChart>
        <c:grouping val="stacked"/>
        <c:varyColors val="0"/>
        <c:ser>
          <c:idx val="0"/>
          <c:order val="0"/>
          <c:tx>
            <c:strRef>
              <c:f>Leht1!$B$1</c:f>
              <c:strCache>
                <c:ptCount val="1"/>
                <c:pt idx="0">
                  <c:v>Y-telje väärtused</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3"/>
              <c:layout>
                <c:manualLayout>
                  <c:x val="-1.0869565217391304E-2"/>
                  <c:y val="-9.7774523606302247E-2"/>
                </c:manualLayout>
              </c:layout>
              <c:tx>
                <c:rich>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r>
                      <a:rPr lang="en-US" sz="1100" b="1" baseline="0"/>
                      <a:t>Hõivatute </a:t>
                    </a:r>
                    <a:r>
                      <a:rPr lang="en-US" sz="1100" b="1" baseline="0" err="1"/>
                      <a:t>arv</a:t>
                    </a:r>
                    <a:r>
                      <a:rPr lang="en-US" sz="1100" b="1" baseline="0"/>
                      <a:t> </a:t>
                    </a:r>
                    <a:r>
                      <a:rPr lang="en-US" sz="1100" b="1" baseline="0">
                        <a:solidFill>
                          <a:srgbClr val="FF0000"/>
                        </a:solidFill>
                        <a:latin typeface="Cambria Math" panose="02040503050406030204" pitchFamily="18" charset="0"/>
                        <a:ea typeface="Cambria Math" panose="02040503050406030204" pitchFamily="18" charset="0"/>
                      </a:rPr>
                      <a:t>↓ </a:t>
                    </a:r>
                    <a:r>
                      <a:rPr lang="en-US" sz="1100" b="0" baseline="0">
                        <a:solidFill>
                          <a:srgbClr val="FF0000"/>
                        </a:solidFill>
                        <a:latin typeface="+mn-lt"/>
                        <a:ea typeface="Cambria Math" panose="02040503050406030204" pitchFamily="18" charset="0"/>
                      </a:rPr>
                      <a:t>65 000.</a:t>
                    </a:r>
                  </a:p>
                  <a:p>
                    <a:pPr>
                      <a:defRPr sz="1100"/>
                    </a:pPr>
                    <a:r>
                      <a:rPr lang="en-US" sz="1100" b="0" baseline="0">
                        <a:solidFill>
                          <a:schemeClr val="tx1"/>
                        </a:solidFill>
                        <a:latin typeface="+mn-lt"/>
                        <a:ea typeface="Cambria Math" panose="02040503050406030204" pitchFamily="18" charset="0"/>
                      </a:rPr>
                      <a:t>106 000 </a:t>
                    </a:r>
                    <a:r>
                      <a:rPr lang="en-US" sz="1100" b="0" baseline="0" err="1">
                        <a:solidFill>
                          <a:schemeClr val="tx1"/>
                        </a:solidFill>
                        <a:latin typeface="+mn-lt"/>
                        <a:ea typeface="Cambria Math" panose="02040503050406030204" pitchFamily="18" charset="0"/>
                      </a:rPr>
                      <a:t>töötut</a:t>
                    </a:r>
                    <a:r>
                      <a:rPr lang="en-US" sz="1100" b="0" baseline="0">
                        <a:solidFill>
                          <a:srgbClr val="FF0000"/>
                        </a:solidFill>
                        <a:latin typeface="+mn-lt"/>
                        <a:ea typeface="Cambria Math" panose="02040503050406030204" pitchFamily="18" charset="0"/>
                      </a:rPr>
                      <a:t>.</a:t>
                    </a:r>
                    <a:endParaRPr lang="en-US" sz="1100" b="0">
                      <a:solidFill>
                        <a:srgbClr val="FF0000"/>
                      </a:solidFill>
                      <a:latin typeface="+mn-lt"/>
                    </a:endParaRPr>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8841178820038801"/>
                      <c:h val="0.10101421677654092"/>
                    </c:manualLayout>
                  </c15:layout>
                </c:ext>
                <c:ext xmlns:c16="http://schemas.microsoft.com/office/drawing/2014/chart" uri="{C3380CC4-5D6E-409C-BE32-E72D297353CC}">
                  <c16:uniqueId val="{00000001-A458-4D44-8C34-F839FD2A63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Leht1!$A$2:$A$16</c:f>
              <c:strCache>
                <c:ptCount val="15"/>
                <c:pt idx="0">
                  <c:v>2017Q1</c:v>
                </c:pt>
                <c:pt idx="1">
                  <c:v>2017Q2</c:v>
                </c:pt>
                <c:pt idx="2">
                  <c:v>2017Q3</c:v>
                </c:pt>
                <c:pt idx="3">
                  <c:v>2017Q4</c:v>
                </c:pt>
                <c:pt idx="4">
                  <c:v>2018Q1</c:v>
                </c:pt>
                <c:pt idx="5">
                  <c:v>2018Q2</c:v>
                </c:pt>
                <c:pt idx="6">
                  <c:v>2018Q3</c:v>
                </c:pt>
                <c:pt idx="7">
                  <c:v>2018Q4</c:v>
                </c:pt>
                <c:pt idx="8">
                  <c:v>2019Q1</c:v>
                </c:pt>
                <c:pt idx="9">
                  <c:v>2019Q2</c:v>
                </c:pt>
                <c:pt idx="10">
                  <c:v>2019Q3</c:v>
                </c:pt>
                <c:pt idx="11">
                  <c:v>2019Q4</c:v>
                </c:pt>
                <c:pt idx="12">
                  <c:v>2020Q1</c:v>
                </c:pt>
                <c:pt idx="13">
                  <c:v>2020Q2</c:v>
                </c:pt>
                <c:pt idx="14">
                  <c:v>2020Q3</c:v>
                </c:pt>
              </c:strCache>
            </c:strRef>
          </c:cat>
          <c:val>
            <c:numRef>
              <c:f>Leht1!$B$2:$B$16</c:f>
              <c:numCache>
                <c:formatCode>General</c:formatCode>
                <c:ptCount val="15"/>
                <c:pt idx="0">
                  <c:v>38.4</c:v>
                </c:pt>
                <c:pt idx="1">
                  <c:v>49</c:v>
                </c:pt>
                <c:pt idx="2">
                  <c:v>36.5</c:v>
                </c:pt>
                <c:pt idx="3">
                  <c:v>37.200000000000003</c:v>
                </c:pt>
                <c:pt idx="4">
                  <c:v>47.4</c:v>
                </c:pt>
                <c:pt idx="5">
                  <c:v>35.799999999999997</c:v>
                </c:pt>
                <c:pt idx="6">
                  <c:v>36.799999999999997</c:v>
                </c:pt>
                <c:pt idx="7">
                  <c:v>30.9</c:v>
                </c:pt>
                <c:pt idx="8">
                  <c:v>32.4</c:v>
                </c:pt>
                <c:pt idx="9">
                  <c:v>35.700000000000003</c:v>
                </c:pt>
                <c:pt idx="10">
                  <c:v>27.7</c:v>
                </c:pt>
                <c:pt idx="11">
                  <c:v>29.2</c:v>
                </c:pt>
                <c:pt idx="12">
                  <c:v>50</c:v>
                </c:pt>
                <c:pt idx="13">
                  <c:v>100</c:v>
                </c:pt>
                <c:pt idx="14">
                  <c:v>106</c:v>
                </c:pt>
              </c:numCache>
            </c:numRef>
          </c:val>
          <c:smooth val="1"/>
          <c:extLst>
            <c:ext xmlns:c16="http://schemas.microsoft.com/office/drawing/2014/chart" uri="{C3380CC4-5D6E-409C-BE32-E72D297353CC}">
              <c16:uniqueId val="{00000000-2771-4BA1-9D4A-BD044B932BDC}"/>
            </c:ext>
          </c:extLst>
        </c:ser>
        <c:dLbls>
          <c:showLegendKey val="0"/>
          <c:showVal val="0"/>
          <c:showCatName val="0"/>
          <c:showSerName val="0"/>
          <c:showPercent val="0"/>
          <c:showBubbleSize val="0"/>
        </c:dLbls>
        <c:smooth val="0"/>
        <c:axId val="2040610944"/>
        <c:axId val="2040611360"/>
      </c:lineChart>
      <c:catAx>
        <c:axId val="20406109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1360"/>
        <c:crosses val="autoZero"/>
        <c:auto val="1"/>
        <c:lblAlgn val="ctr"/>
        <c:lblOffset val="100"/>
        <c:noMultiLvlLbl val="0"/>
      </c:catAx>
      <c:valAx>
        <c:axId val="2040611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t-EE"/>
                  <a:t>Töötute arv tuhandetes</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0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710753547110964E-2"/>
          <c:y val="2.132079833835018E-2"/>
          <c:w val="0.91496557495530451"/>
          <c:h val="0.8803011855204077"/>
        </c:manualLayout>
      </c:layout>
      <c:lineChart>
        <c:grouping val="stacked"/>
        <c:varyColors val="0"/>
        <c:ser>
          <c:idx val="0"/>
          <c:order val="0"/>
          <c:tx>
            <c:strRef>
              <c:f>Leht1!$B$1</c:f>
              <c:strCache>
                <c:ptCount val="1"/>
                <c:pt idx="0">
                  <c:v>Y-telje väärtused</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3"/>
              <c:layout>
                <c:manualLayout>
                  <c:x val="-1.0869565217391304E-2"/>
                  <c:y val="-9.7774523606302247E-2"/>
                </c:manualLayout>
              </c:layout>
              <c:tx>
                <c:rich>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r>
                      <a:rPr lang="en-US" sz="1100" b="1" baseline="0"/>
                      <a:t>Hõivatute </a:t>
                    </a:r>
                    <a:r>
                      <a:rPr lang="en-US" sz="1100" b="1" baseline="0" err="1"/>
                      <a:t>arv</a:t>
                    </a:r>
                    <a:r>
                      <a:rPr lang="en-US" sz="1100" b="1" baseline="0"/>
                      <a:t> </a:t>
                    </a:r>
                    <a:r>
                      <a:rPr lang="en-US" sz="1100" b="1" baseline="0">
                        <a:solidFill>
                          <a:srgbClr val="FF0000"/>
                        </a:solidFill>
                        <a:latin typeface="Cambria Math" panose="02040503050406030204" pitchFamily="18" charset="0"/>
                        <a:ea typeface="Cambria Math" panose="02040503050406030204" pitchFamily="18" charset="0"/>
                      </a:rPr>
                      <a:t>↓ </a:t>
                    </a:r>
                    <a:r>
                      <a:rPr lang="en-US" sz="1100" b="0" baseline="0">
                        <a:solidFill>
                          <a:srgbClr val="FF0000"/>
                        </a:solidFill>
                        <a:latin typeface="+mn-lt"/>
                        <a:ea typeface="Cambria Math" panose="02040503050406030204" pitchFamily="18" charset="0"/>
                      </a:rPr>
                      <a:t>22 000</a:t>
                    </a:r>
                  </a:p>
                  <a:p>
                    <a:pPr>
                      <a:defRPr sz="1100"/>
                    </a:pPr>
                    <a:r>
                      <a:rPr lang="en-US" sz="1100" b="0" baseline="0">
                        <a:solidFill>
                          <a:schemeClr val="tx1"/>
                        </a:solidFill>
                        <a:latin typeface="+mn-lt"/>
                        <a:ea typeface="Cambria Math" panose="02040503050406030204" pitchFamily="18" charset="0"/>
                      </a:rPr>
                      <a:t>50 000+ </a:t>
                    </a:r>
                    <a:r>
                      <a:rPr lang="en-US" sz="1100" b="0" baseline="0" err="1">
                        <a:solidFill>
                          <a:schemeClr val="tx1"/>
                        </a:solidFill>
                        <a:latin typeface="+mn-lt"/>
                        <a:ea typeface="Cambria Math" panose="02040503050406030204" pitchFamily="18" charset="0"/>
                      </a:rPr>
                      <a:t>töötut</a:t>
                    </a:r>
                    <a:endParaRPr lang="en-US" sz="1100" b="0">
                      <a:solidFill>
                        <a:srgbClr val="FF0000"/>
                      </a:solidFill>
                      <a:latin typeface="+mn-lt"/>
                    </a:endParaRPr>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8841178820038801"/>
                      <c:h val="0.10101421677654092"/>
                    </c:manualLayout>
                  </c15:layout>
                </c:ext>
                <c:ext xmlns:c16="http://schemas.microsoft.com/office/drawing/2014/chart" uri="{C3380CC4-5D6E-409C-BE32-E72D297353CC}">
                  <c16:uniqueId val="{00000001-A458-4D44-8C34-F839FD2A63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Leht1!$A$2:$A$16</c:f>
              <c:strCache>
                <c:ptCount val="15"/>
                <c:pt idx="0">
                  <c:v>2017Q1</c:v>
                </c:pt>
                <c:pt idx="1">
                  <c:v>2017Q2</c:v>
                </c:pt>
                <c:pt idx="2">
                  <c:v>2017Q3</c:v>
                </c:pt>
                <c:pt idx="3">
                  <c:v>2017Q4</c:v>
                </c:pt>
                <c:pt idx="4">
                  <c:v>2018Q1</c:v>
                </c:pt>
                <c:pt idx="5">
                  <c:v>2018Q2</c:v>
                </c:pt>
                <c:pt idx="6">
                  <c:v>2018Q3</c:v>
                </c:pt>
                <c:pt idx="7">
                  <c:v>2018Q4</c:v>
                </c:pt>
                <c:pt idx="8">
                  <c:v>2019Q1</c:v>
                </c:pt>
                <c:pt idx="9">
                  <c:v>2019Q2</c:v>
                </c:pt>
                <c:pt idx="10">
                  <c:v>2019Q3</c:v>
                </c:pt>
                <c:pt idx="11">
                  <c:v>2019Q4</c:v>
                </c:pt>
                <c:pt idx="12">
                  <c:v>2020Q1</c:v>
                </c:pt>
                <c:pt idx="13">
                  <c:v>2020Q2</c:v>
                </c:pt>
                <c:pt idx="14">
                  <c:v>2020Q3</c:v>
                </c:pt>
              </c:strCache>
            </c:strRef>
          </c:cat>
          <c:val>
            <c:numRef>
              <c:f>Leht1!$B$2:$B$16</c:f>
              <c:numCache>
                <c:formatCode>General</c:formatCode>
                <c:ptCount val="15"/>
                <c:pt idx="0">
                  <c:v>38.4</c:v>
                </c:pt>
                <c:pt idx="1">
                  <c:v>49</c:v>
                </c:pt>
                <c:pt idx="2">
                  <c:v>36.5</c:v>
                </c:pt>
                <c:pt idx="3">
                  <c:v>37.200000000000003</c:v>
                </c:pt>
                <c:pt idx="4">
                  <c:v>47.4</c:v>
                </c:pt>
                <c:pt idx="5">
                  <c:v>35.799999999999997</c:v>
                </c:pt>
                <c:pt idx="6">
                  <c:v>36.799999999999997</c:v>
                </c:pt>
                <c:pt idx="7">
                  <c:v>30.9</c:v>
                </c:pt>
                <c:pt idx="8">
                  <c:v>32.4</c:v>
                </c:pt>
                <c:pt idx="9">
                  <c:v>35.700000000000003</c:v>
                </c:pt>
                <c:pt idx="10">
                  <c:v>27.7</c:v>
                </c:pt>
                <c:pt idx="11">
                  <c:v>29.2</c:v>
                </c:pt>
                <c:pt idx="12">
                  <c:v>40</c:v>
                </c:pt>
                <c:pt idx="13">
                  <c:v>50</c:v>
                </c:pt>
                <c:pt idx="14">
                  <c:v>53</c:v>
                </c:pt>
              </c:numCache>
            </c:numRef>
          </c:val>
          <c:smooth val="1"/>
          <c:extLst>
            <c:ext xmlns:c16="http://schemas.microsoft.com/office/drawing/2014/chart" uri="{C3380CC4-5D6E-409C-BE32-E72D297353CC}">
              <c16:uniqueId val="{00000000-2771-4BA1-9D4A-BD044B932BDC}"/>
            </c:ext>
          </c:extLst>
        </c:ser>
        <c:dLbls>
          <c:showLegendKey val="0"/>
          <c:showVal val="0"/>
          <c:showCatName val="0"/>
          <c:showSerName val="0"/>
          <c:showPercent val="0"/>
          <c:showBubbleSize val="0"/>
        </c:dLbls>
        <c:smooth val="0"/>
        <c:axId val="2040610944"/>
        <c:axId val="2040611360"/>
      </c:lineChart>
      <c:catAx>
        <c:axId val="20406109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1360"/>
        <c:crosses val="autoZero"/>
        <c:auto val="1"/>
        <c:lblAlgn val="ctr"/>
        <c:lblOffset val="100"/>
        <c:noMultiLvlLbl val="0"/>
      </c:catAx>
      <c:valAx>
        <c:axId val="2040611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t-EE"/>
                  <a:t>Töötute arv tuhandetes</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0610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084750275780745E-2"/>
          <c:y val="3.2105067452815661E-2"/>
          <c:w val="0.69280583133630036"/>
          <c:h val="0.58459306080106854"/>
        </c:manualLayout>
      </c:layout>
      <c:barChart>
        <c:barDir val="col"/>
        <c:grouping val="stacked"/>
        <c:varyColors val="0"/>
        <c:ser>
          <c:idx val="0"/>
          <c:order val="0"/>
          <c:tx>
            <c:strRef>
              <c:f>'[Statistika mudelisse.xlsx]Võrdlused'!$B$31</c:f>
              <c:strCache>
                <c:ptCount val="1"/>
                <c:pt idx="0">
                  <c:v>Suhteline vaesus baasstsenaariumi korral - ilma COVIDi ja meetmeta</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mudelisse.xlsx]Võrdlused'!$B$32:$B$43</c:f>
              <c:numCache>
                <c:formatCode>General</c:formatCode>
                <c:ptCount val="12"/>
                <c:pt idx="0">
                  <c:v>13.81</c:v>
                </c:pt>
                <c:pt idx="1">
                  <c:v>12.84</c:v>
                </c:pt>
                <c:pt idx="2">
                  <c:v>11</c:v>
                </c:pt>
                <c:pt idx="3">
                  <c:v>10.82</c:v>
                </c:pt>
                <c:pt idx="4">
                  <c:v>16.57</c:v>
                </c:pt>
                <c:pt idx="5">
                  <c:v>7.86</c:v>
                </c:pt>
                <c:pt idx="6">
                  <c:v>3.22</c:v>
                </c:pt>
                <c:pt idx="7">
                  <c:v>11.91</c:v>
                </c:pt>
                <c:pt idx="8">
                  <c:v>3.8</c:v>
                </c:pt>
                <c:pt idx="9">
                  <c:v>5.83</c:v>
                </c:pt>
                <c:pt idx="10">
                  <c:v>6.33</c:v>
                </c:pt>
                <c:pt idx="11">
                  <c:v>17.059999999999999</c:v>
                </c:pt>
              </c:numCache>
            </c:numRef>
          </c:val>
          <c:extLst>
            <c:ext xmlns:c16="http://schemas.microsoft.com/office/drawing/2014/chart" uri="{C3380CC4-5D6E-409C-BE32-E72D297353CC}">
              <c16:uniqueId val="{00000000-8FB3-4708-AC23-4CF1460E1841}"/>
            </c:ext>
          </c:extLst>
        </c:ser>
        <c:ser>
          <c:idx val="1"/>
          <c:order val="1"/>
          <c:tx>
            <c:strRef>
              <c:f>'[Statistika mudelisse.xlsx]Võrdlused'!$C$31</c:f>
              <c:strCache>
                <c:ptCount val="1"/>
                <c:pt idx="0">
                  <c:v>Suhteline vaesus, kui on COVID ja meede</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mudelisse.xlsx]Võrdlused'!$C$32:$C$43</c:f>
              <c:numCache>
                <c:formatCode>General</c:formatCode>
                <c:ptCount val="12"/>
                <c:pt idx="0">
                  <c:v>0.16999999999999993</c:v>
                </c:pt>
                <c:pt idx="1">
                  <c:v>0.27999999999999936</c:v>
                </c:pt>
                <c:pt idx="2">
                  <c:v>0.33999999999999986</c:v>
                </c:pt>
                <c:pt idx="3">
                  <c:v>0.40000000000000036</c:v>
                </c:pt>
                <c:pt idx="4">
                  <c:v>0.67999999999999972</c:v>
                </c:pt>
                <c:pt idx="5">
                  <c:v>0.2599999999999989</c:v>
                </c:pt>
                <c:pt idx="6">
                  <c:v>0.14999999999999991</c:v>
                </c:pt>
                <c:pt idx="7">
                  <c:v>0.20999999999999908</c:v>
                </c:pt>
                <c:pt idx="8">
                  <c:v>0.13000000000000034</c:v>
                </c:pt>
                <c:pt idx="9">
                  <c:v>0.21999999999999975</c:v>
                </c:pt>
                <c:pt idx="10">
                  <c:v>0.20999999999999996</c:v>
                </c:pt>
                <c:pt idx="11">
                  <c:v>0.38000000000000256</c:v>
                </c:pt>
              </c:numCache>
            </c:numRef>
          </c:val>
          <c:extLst>
            <c:ext xmlns:c16="http://schemas.microsoft.com/office/drawing/2014/chart" uri="{C3380CC4-5D6E-409C-BE32-E72D297353CC}">
              <c16:uniqueId val="{00000001-8FB3-4708-AC23-4CF1460E1841}"/>
            </c:ext>
          </c:extLst>
        </c:ser>
        <c:ser>
          <c:idx val="2"/>
          <c:order val="2"/>
          <c:tx>
            <c:strRef>
              <c:f>'[Statistika mudelisse.xlsx]Võrdlused'!$D$31</c:f>
              <c:strCache>
                <c:ptCount val="1"/>
                <c:pt idx="0">
                  <c:v>Suhteline vaesus kriisi ajal ilma meetmeta</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mudelisse.xlsx]Võrdlused'!$D$32:$D$43</c:f>
              <c:numCache>
                <c:formatCode>General</c:formatCode>
                <c:ptCount val="12"/>
                <c:pt idx="0">
                  <c:v>1.5299999999999994</c:v>
                </c:pt>
                <c:pt idx="1">
                  <c:v>3.0600000000000005</c:v>
                </c:pt>
                <c:pt idx="2">
                  <c:v>1.7200000000000006</c:v>
                </c:pt>
                <c:pt idx="3">
                  <c:v>1.6399999999999988</c:v>
                </c:pt>
                <c:pt idx="4">
                  <c:v>2.0599999999999987</c:v>
                </c:pt>
                <c:pt idx="5">
                  <c:v>1.2100000000000009</c:v>
                </c:pt>
                <c:pt idx="6">
                  <c:v>0.35999999999999988</c:v>
                </c:pt>
                <c:pt idx="7">
                  <c:v>1.870000000000001</c:v>
                </c:pt>
                <c:pt idx="8">
                  <c:v>0.49999999999999956</c:v>
                </c:pt>
                <c:pt idx="9">
                  <c:v>0.87999999999999989</c:v>
                </c:pt>
                <c:pt idx="10">
                  <c:v>1.1299999999999999</c:v>
                </c:pt>
                <c:pt idx="11">
                  <c:v>2.009999999999998</c:v>
                </c:pt>
              </c:numCache>
            </c:numRef>
          </c:val>
          <c:extLst>
            <c:ext xmlns:c16="http://schemas.microsoft.com/office/drawing/2014/chart" uri="{C3380CC4-5D6E-409C-BE32-E72D297353CC}">
              <c16:uniqueId val="{00000002-8FB3-4708-AC23-4CF1460E1841}"/>
            </c:ext>
          </c:extLst>
        </c:ser>
        <c:dLbls>
          <c:showLegendKey val="0"/>
          <c:showVal val="0"/>
          <c:showCatName val="0"/>
          <c:showSerName val="0"/>
          <c:showPercent val="0"/>
          <c:showBubbleSize val="0"/>
        </c:dLbls>
        <c:gapWidth val="150"/>
        <c:overlap val="100"/>
        <c:axId val="1194372512"/>
        <c:axId val="1194374592"/>
      </c:barChart>
      <c:catAx>
        <c:axId val="119437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194374592"/>
        <c:crosses val="autoZero"/>
        <c:auto val="1"/>
        <c:lblAlgn val="ctr"/>
        <c:lblOffset val="100"/>
        <c:noMultiLvlLbl val="0"/>
      </c:catAx>
      <c:valAx>
        <c:axId val="119437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r>
                  <a:rPr lang="et-EE"/>
                  <a:t>Suhtelise</a:t>
                </a:r>
                <a:r>
                  <a:rPr lang="et-EE" baseline="0"/>
                  <a:t> vaesuse määr (%)</a:t>
                </a:r>
                <a:endParaRPr lang="et-EE"/>
              </a:p>
            </c:rich>
          </c:tx>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194372512"/>
        <c:crosses val="autoZero"/>
        <c:crossBetween val="between"/>
      </c:valAx>
      <c:spPr>
        <a:noFill/>
        <a:ln>
          <a:noFill/>
        </a:ln>
        <a:effectLst/>
      </c:spPr>
    </c:plotArea>
    <c:legend>
      <c:legendPos val="r"/>
      <c:layout>
        <c:manualLayout>
          <c:xMode val="edge"/>
          <c:yMode val="edge"/>
          <c:x val="0.74468285214348195"/>
          <c:y val="0.32688749989083821"/>
          <c:w val="0.2541094183879189"/>
          <c:h val="0.3082826477740869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084750275780745E-2"/>
          <c:y val="3.2105067452815661E-2"/>
          <c:w val="0.69280583133630036"/>
          <c:h val="0.58459306080106854"/>
        </c:manualLayout>
      </c:layout>
      <c:barChart>
        <c:barDir val="col"/>
        <c:grouping val="stacked"/>
        <c:varyColors val="0"/>
        <c:ser>
          <c:idx val="0"/>
          <c:order val="0"/>
          <c:tx>
            <c:strRef>
              <c:f>'[Statistika mudelisse.xlsx]Võrdlused'!$B$31</c:f>
              <c:strCache>
                <c:ptCount val="1"/>
                <c:pt idx="0">
                  <c:v>Suhteline vaesus baasstsenaariumi korral - ilma COVIDi ja meetmeta</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mudelisse.xlsx]Võrdlused'!$B$32:$B$43</c:f>
              <c:numCache>
                <c:formatCode>General</c:formatCode>
                <c:ptCount val="12"/>
                <c:pt idx="0">
                  <c:v>13.81</c:v>
                </c:pt>
                <c:pt idx="1">
                  <c:v>12.84</c:v>
                </c:pt>
                <c:pt idx="2">
                  <c:v>11</c:v>
                </c:pt>
                <c:pt idx="3">
                  <c:v>10.82</c:v>
                </c:pt>
                <c:pt idx="4">
                  <c:v>16.57</c:v>
                </c:pt>
                <c:pt idx="5">
                  <c:v>7.86</c:v>
                </c:pt>
                <c:pt idx="6">
                  <c:v>3.22</c:v>
                </c:pt>
                <c:pt idx="7">
                  <c:v>11.91</c:v>
                </c:pt>
                <c:pt idx="8">
                  <c:v>3.8</c:v>
                </c:pt>
                <c:pt idx="9">
                  <c:v>5.83</c:v>
                </c:pt>
                <c:pt idx="10">
                  <c:v>6.33</c:v>
                </c:pt>
                <c:pt idx="11">
                  <c:v>17.059999999999999</c:v>
                </c:pt>
              </c:numCache>
            </c:numRef>
          </c:val>
          <c:extLst>
            <c:ext xmlns:c16="http://schemas.microsoft.com/office/drawing/2014/chart" uri="{C3380CC4-5D6E-409C-BE32-E72D297353CC}">
              <c16:uniqueId val="{00000000-8FB3-4708-AC23-4CF1460E1841}"/>
            </c:ext>
          </c:extLst>
        </c:ser>
        <c:ser>
          <c:idx val="1"/>
          <c:order val="1"/>
          <c:tx>
            <c:strRef>
              <c:f>'[Statistika mudelisse.xlsx]Võrdlused'!$C$31</c:f>
              <c:strCache>
                <c:ptCount val="1"/>
                <c:pt idx="0">
                  <c:v>Suhteline vaesus, kui on COVID ja meede</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mudelisse.xlsx]Võrdlused'!$C$32:$C$43</c:f>
              <c:numCache>
                <c:formatCode>General</c:formatCode>
                <c:ptCount val="12"/>
                <c:pt idx="0">
                  <c:v>0.16999999999999993</c:v>
                </c:pt>
                <c:pt idx="1">
                  <c:v>0.27999999999999936</c:v>
                </c:pt>
                <c:pt idx="2">
                  <c:v>0.33999999999999986</c:v>
                </c:pt>
                <c:pt idx="3">
                  <c:v>0.40000000000000036</c:v>
                </c:pt>
                <c:pt idx="4">
                  <c:v>0.67999999999999972</c:v>
                </c:pt>
                <c:pt idx="5">
                  <c:v>0.2599999999999989</c:v>
                </c:pt>
                <c:pt idx="6">
                  <c:v>0.14999999999999991</c:v>
                </c:pt>
                <c:pt idx="7">
                  <c:v>0.20999999999999908</c:v>
                </c:pt>
                <c:pt idx="8">
                  <c:v>0.13000000000000034</c:v>
                </c:pt>
                <c:pt idx="9">
                  <c:v>0.21999999999999975</c:v>
                </c:pt>
                <c:pt idx="10">
                  <c:v>0.20999999999999996</c:v>
                </c:pt>
                <c:pt idx="11">
                  <c:v>0.38000000000000256</c:v>
                </c:pt>
              </c:numCache>
            </c:numRef>
          </c:val>
          <c:extLst>
            <c:ext xmlns:c16="http://schemas.microsoft.com/office/drawing/2014/chart" uri="{C3380CC4-5D6E-409C-BE32-E72D297353CC}">
              <c16:uniqueId val="{00000001-8FB3-4708-AC23-4CF1460E1841}"/>
            </c:ext>
          </c:extLst>
        </c:ser>
        <c:ser>
          <c:idx val="2"/>
          <c:order val="2"/>
          <c:tx>
            <c:strRef>
              <c:f>'[Statistika mudelisse.xlsx]Võrdlused'!$D$31</c:f>
              <c:strCache>
                <c:ptCount val="1"/>
                <c:pt idx="0">
                  <c:v>Suhteline vaesus kriisi ajal ilma meetmeta</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invertIfNegative val="0"/>
          <c:cat>
            <c:strRef>
              <c:f>'[Statistika mudelisse.xlsx]Võrdlused'!$A$32:$A$43</c:f>
              <c:strCache>
                <c:ptCount val="12"/>
                <c:pt idx="0">
                  <c:v>Põllumajandus, jm</c:v>
                </c:pt>
                <c:pt idx="1">
                  <c:v>Töötlev tööstus, jm</c:v>
                </c:pt>
                <c:pt idx="2">
                  <c:v>Ehitus</c:v>
                </c:pt>
                <c:pt idx="3">
                  <c:v>Hulgi-ja jaekaubandus</c:v>
                </c:pt>
                <c:pt idx="4">
                  <c:v>Majutus ja toitlustus</c:v>
                </c:pt>
                <c:pt idx="5">
                  <c:v>Transport ja kommunikatsioon</c:v>
                </c:pt>
                <c:pt idx="6">
                  <c:v>Finants ja kindlustustegevus</c:v>
                </c:pt>
                <c:pt idx="7">
                  <c:v>Kinnisvaraalane tegevus</c:v>
                </c:pt>
                <c:pt idx="8">
                  <c:v>Avalik haldus</c:v>
                </c:pt>
                <c:pt idx="9">
                  <c:v>Haridus</c:v>
                </c:pt>
                <c:pt idx="10">
                  <c:v>Tervishoid ja sotsiaalhoolekanne</c:v>
                </c:pt>
                <c:pt idx="11">
                  <c:v>Muud tegevused</c:v>
                </c:pt>
              </c:strCache>
            </c:strRef>
          </c:cat>
          <c:val>
            <c:numRef>
              <c:f>'[Statistika mudelisse.xlsx]Võrdlused'!$D$32:$D$43</c:f>
              <c:numCache>
                <c:formatCode>General</c:formatCode>
                <c:ptCount val="12"/>
                <c:pt idx="0">
                  <c:v>1.5299999999999994</c:v>
                </c:pt>
                <c:pt idx="1">
                  <c:v>3.0600000000000005</c:v>
                </c:pt>
                <c:pt idx="2">
                  <c:v>1.7200000000000006</c:v>
                </c:pt>
                <c:pt idx="3">
                  <c:v>1.6399999999999988</c:v>
                </c:pt>
                <c:pt idx="4">
                  <c:v>2.0599999999999987</c:v>
                </c:pt>
                <c:pt idx="5">
                  <c:v>1.2100000000000009</c:v>
                </c:pt>
                <c:pt idx="6">
                  <c:v>0.35999999999999988</c:v>
                </c:pt>
                <c:pt idx="7">
                  <c:v>1.870000000000001</c:v>
                </c:pt>
                <c:pt idx="8">
                  <c:v>0.49999999999999956</c:v>
                </c:pt>
                <c:pt idx="9">
                  <c:v>0.87999999999999989</c:v>
                </c:pt>
                <c:pt idx="10">
                  <c:v>1.1299999999999999</c:v>
                </c:pt>
                <c:pt idx="11">
                  <c:v>2.009999999999998</c:v>
                </c:pt>
              </c:numCache>
            </c:numRef>
          </c:val>
          <c:extLst>
            <c:ext xmlns:c16="http://schemas.microsoft.com/office/drawing/2014/chart" uri="{C3380CC4-5D6E-409C-BE32-E72D297353CC}">
              <c16:uniqueId val="{00000002-8FB3-4708-AC23-4CF1460E1841}"/>
            </c:ext>
          </c:extLst>
        </c:ser>
        <c:dLbls>
          <c:showLegendKey val="0"/>
          <c:showVal val="0"/>
          <c:showCatName val="0"/>
          <c:showSerName val="0"/>
          <c:showPercent val="0"/>
          <c:showBubbleSize val="0"/>
        </c:dLbls>
        <c:gapWidth val="150"/>
        <c:overlap val="100"/>
        <c:axId val="1194372512"/>
        <c:axId val="1194374592"/>
      </c:barChart>
      <c:catAx>
        <c:axId val="119437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194374592"/>
        <c:crosses val="autoZero"/>
        <c:auto val="1"/>
        <c:lblAlgn val="ctr"/>
        <c:lblOffset val="100"/>
        <c:noMultiLvlLbl val="0"/>
      </c:catAx>
      <c:valAx>
        <c:axId val="119437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r>
                  <a:rPr lang="et-EE"/>
                  <a:t>Suhtelise</a:t>
                </a:r>
                <a:r>
                  <a:rPr lang="et-EE" baseline="0"/>
                  <a:t> vaesuse määr (%)</a:t>
                </a:r>
                <a:endParaRPr lang="et-EE"/>
              </a:p>
            </c:rich>
          </c:tx>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194372512"/>
        <c:crosses val="autoZero"/>
        <c:crossBetween val="between"/>
      </c:valAx>
      <c:spPr>
        <a:noFill/>
        <a:ln>
          <a:noFill/>
        </a:ln>
        <a:effectLst/>
      </c:spPr>
    </c:plotArea>
    <c:legend>
      <c:legendPos val="r"/>
      <c:layout>
        <c:manualLayout>
          <c:xMode val="edge"/>
          <c:yMode val="edge"/>
          <c:x val="0.74468285214348195"/>
          <c:y val="0.32688749989083821"/>
          <c:w val="0.2541094183879189"/>
          <c:h val="0.3082826477740869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6"/>
          <c:order val="6"/>
          <c:tx>
            <c:strRef>
              <c:f>'[Statistika mudelisse.xlsx]JOONISED'!$I$3</c:f>
              <c:strCache>
                <c:ptCount val="1"/>
                <c:pt idx="0">
                  <c:v>Kriisi mõju (%)</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'[Statistika mudelisse.xlsx]JOONISED'!$A$4:$B$15</c:f>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f>'[Statistika mudelisse.xlsx]JOONISED'!$I$4:$I$15</c:f>
              <c:numCache>
                <c:formatCode>0.0%</c:formatCode>
                <c:ptCount val="12"/>
                <c:pt idx="0">
                  <c:v>-0.14259037944427838</c:v>
                </c:pt>
                <c:pt idx="1">
                  <c:v>-7.4641630942913054E-2</c:v>
                </c:pt>
                <c:pt idx="2">
                  <c:v>-7.7464788732394388E-2</c:v>
                </c:pt>
                <c:pt idx="3">
                  <c:v>-7.9591176660844934E-2</c:v>
                </c:pt>
                <c:pt idx="4">
                  <c:v>-7.8615391330917939E-2</c:v>
                </c:pt>
                <c:pt idx="5">
                  <c:v>-6.8931801515521918E-2</c:v>
                </c:pt>
                <c:pt idx="6">
                  <c:v>-6.0926136038984793E-2</c:v>
                </c:pt>
                <c:pt idx="7">
                  <c:v>-5.5766766787792285E-2</c:v>
                </c:pt>
                <c:pt idx="8">
                  <c:v>-5.1030118202767608E-2</c:v>
                </c:pt>
                <c:pt idx="9">
                  <c:v>-1.9993155496316532E-2</c:v>
                </c:pt>
                <c:pt idx="10">
                  <c:v>-4.4475475089881748E-2</c:v>
                </c:pt>
                <c:pt idx="11">
                  <c:v>-9.9674732640086708E-2</c:v>
                </c:pt>
              </c:numCache>
            </c:numRef>
          </c:val>
          <c:extLst>
            <c:ext xmlns:c16="http://schemas.microsoft.com/office/drawing/2014/chart" uri="{C3380CC4-5D6E-409C-BE32-E72D297353CC}">
              <c16:uniqueId val="{00000000-9F33-4288-8464-A3B8E573EEF4}"/>
            </c:ext>
          </c:extLst>
        </c:ser>
        <c:ser>
          <c:idx val="8"/>
          <c:order val="8"/>
          <c:tx>
            <c:strRef>
              <c:f>'[Statistika mudelisse.xlsx]JOONISED'!$K$3</c:f>
              <c:strCache>
                <c:ptCount val="1"/>
                <c:pt idx="0">
                  <c:v>Mõju koos meetmega (%)</c:v>
                </c:pt>
              </c:strCache>
            </c:strRef>
          </c:tx>
          <c:spPr>
            <a:solidFill>
              <a:schemeClr val="accent3">
                <a:tint val="77000"/>
              </a:schemeClr>
            </a:solidFill>
            <a:ln>
              <a:noFill/>
            </a:ln>
            <a:effectLst/>
          </c:spPr>
          <c:invertIfNegative val="0"/>
          <c:dLbls>
            <c:dLbl>
              <c:idx val="0"/>
              <c:layout>
                <c:manualLayout>
                  <c:x val="1.1405756835730517E-2"/>
                  <c:y val="-1.0357688417227411E-17"/>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F33-4288-8464-A3B8E573EEF4}"/>
                </c:ext>
              </c:extLst>
            </c:dLbl>
            <c:dLbl>
              <c:idx val="1"/>
              <c:layout>
                <c:manualLayout>
                  <c:x val="6.3643579916290768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F33-4288-8464-A3B8E573EEF4}"/>
                </c:ext>
              </c:extLst>
            </c:dLbl>
            <c:dLbl>
              <c:idx val="2"/>
              <c:layout>
                <c:manualLayout>
                  <c:x val="1.2728715983258192E-2"/>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F33-4288-8464-A3B8E573EEF4}"/>
                </c:ext>
              </c:extLst>
            </c:dLbl>
            <c:dLbl>
              <c:idx val="3"/>
              <c:layout>
                <c:manualLayout>
                  <c:x val="1.0607263319381858E-2"/>
                  <c:y val="8.888885778167706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9F33-4288-8464-A3B8E573EEF4}"/>
                </c:ext>
              </c:extLst>
            </c:dLbl>
            <c:dLbl>
              <c:idx val="4"/>
              <c:layout>
                <c:manualLayout>
                  <c:x val="1.272871598325823E-2"/>
                  <c:y val="1.7777771556335413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F33-4288-8464-A3B8E573EEF4}"/>
                </c:ext>
              </c:extLst>
            </c:dLbl>
            <c:dLbl>
              <c:idx val="5"/>
              <c:layout>
                <c:manualLayout>
                  <c:x val="8.4858106555054866E-3"/>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9F33-4288-8464-A3B8E573EEF4}"/>
                </c:ext>
              </c:extLst>
            </c:dLbl>
            <c:dLbl>
              <c:idx val="6"/>
              <c:layout>
                <c:manualLayout>
                  <c:x val="8.4858106555054866E-3"/>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9F33-4288-8464-A3B8E573EEF4}"/>
                </c:ext>
              </c:extLst>
            </c:dLbl>
            <c:dLbl>
              <c:idx val="7"/>
              <c:layout>
                <c:manualLayout>
                  <c:x val="1.2728715983258154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9F33-4288-8464-A3B8E573EEF4}"/>
                </c:ext>
              </c:extLst>
            </c:dLbl>
            <c:dLbl>
              <c:idx val="8"/>
              <c:layout>
                <c:manualLayout>
                  <c:x val="6.8434541014382273E-3"/>
                  <c:y val="1.3559668270176951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9F33-4288-8464-A3B8E573EEF4}"/>
                </c:ext>
              </c:extLst>
            </c:dLbl>
            <c:dLbl>
              <c:idx val="9"/>
              <c:layout>
                <c:manualLayout>
                  <c:x val="1.9093073614457938E-2"/>
                  <c:y val="1.3334045108768204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9F33-4288-8464-A3B8E573EEF4}"/>
                </c:ext>
              </c:extLst>
            </c:dLbl>
            <c:dLbl>
              <c:idx val="10"/>
              <c:layout>
                <c:manualLayout>
                  <c:x val="1.2728715983258075E-2"/>
                  <c:y val="8.888885778167706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9F33-4288-8464-A3B8E573EEF4}"/>
                </c:ext>
              </c:extLst>
            </c:dLbl>
            <c:dLbl>
              <c:idx val="11"/>
              <c:layout>
                <c:manualLayout>
                  <c:x val="1.909307397488734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9F33-4288-8464-A3B8E573EEF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'[Statistika mudelisse.xlsx]JOONISED'!$A$4:$B$15</c:f>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f>'[Statistika mudelisse.xlsx]JOONISED'!$K$4:$K$15</c:f>
              <c:numCache>
                <c:formatCode>0.0%</c:formatCode>
                <c:ptCount val="12"/>
                <c:pt idx="0">
                  <c:v>-6.9091723931878025E-3</c:v>
                </c:pt>
                <c:pt idx="1">
                  <c:v>-5.0821484685663392E-3</c:v>
                </c:pt>
                <c:pt idx="2">
                  <c:v>-8.0259829486899019E-3</c:v>
                </c:pt>
                <c:pt idx="3">
                  <c:v>-1.0789831166310927E-2</c:v>
                </c:pt>
                <c:pt idx="4">
                  <c:v>-1.3411759570474446E-2</c:v>
                </c:pt>
                <c:pt idx="5">
                  <c:v>-1.478856025421659E-2</c:v>
                </c:pt>
                <c:pt idx="6">
                  <c:v>-1.6219216547355617E-2</c:v>
                </c:pt>
                <c:pt idx="7">
                  <c:v>-1.8119823282712569E-2</c:v>
                </c:pt>
                <c:pt idx="8">
                  <c:v>-2.0688350549740404E-2</c:v>
                </c:pt>
                <c:pt idx="9">
                  <c:v>-1.6758741537646085E-2</c:v>
                </c:pt>
                <c:pt idx="10">
                  <c:v>-1.5480546995377476E-2</c:v>
                </c:pt>
                <c:pt idx="11">
                  <c:v>-1.2936769996550196E-2</c:v>
                </c:pt>
              </c:numCache>
            </c:numRef>
          </c:val>
          <c:extLst>
            <c:ext xmlns:c16="http://schemas.microsoft.com/office/drawing/2014/chart" uri="{C3380CC4-5D6E-409C-BE32-E72D297353CC}">
              <c16:uniqueId val="{0000000D-9F33-4288-8464-A3B8E573EEF4}"/>
            </c:ext>
          </c:extLst>
        </c:ser>
        <c:dLbls>
          <c:dLblPos val="outEnd"/>
          <c:showLegendKey val="0"/>
          <c:showVal val="1"/>
          <c:showCatName val="0"/>
          <c:showSerName val="0"/>
          <c:showPercent val="0"/>
          <c:showBubbleSize val="0"/>
        </c:dLbls>
        <c:gapWidth val="219"/>
        <c:overlap val="-27"/>
        <c:axId val="423717264"/>
        <c:axId val="423711024"/>
        <c:extLst>
          <c:ext xmlns:c15="http://schemas.microsoft.com/office/drawing/2012/chart" uri="{02D57815-91ED-43cb-92C2-25804820EDAC}">
            <c15:filteredBarSeries>
              <c15:ser>
                <c:idx val="0"/>
                <c:order val="0"/>
                <c:tx>
                  <c:strRef>
                    <c:extLst>
                      <c:ext uri="{02D57815-91ED-43cb-92C2-25804820EDAC}">
                        <c15:formulaRef>
                          <c15:sqref>'[Statistika mudelisse.xlsx]JOONISED'!$C$3</c15:sqref>
                        </c15:formulaRef>
                      </c:ext>
                    </c:extLst>
                    <c:strCache>
                      <c:ptCount val="1"/>
                      <c:pt idx="0">
                        <c:v>BAAS</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c:ex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c:ext uri="{02D57815-91ED-43cb-92C2-25804820EDAC}">
                        <c15:formulaRef>
                          <c15:sqref>'[Statistika mudelisse.xlsx]JOONISED'!$C$4:$C$15</c15:sqref>
                        </c15:formulaRef>
                      </c:ext>
                    </c:extLst>
                    <c:numCache>
                      <c:formatCode>General</c:formatCode>
                      <c:ptCount val="12"/>
                      <c:pt idx="0">
                        <c:v>267.76</c:v>
                      </c:pt>
                      <c:pt idx="1">
                        <c:v>515.53</c:v>
                      </c:pt>
                      <c:pt idx="2">
                        <c:v>640.41999999999996</c:v>
                      </c:pt>
                      <c:pt idx="3">
                        <c:v>772.95</c:v>
                      </c:pt>
                      <c:pt idx="4">
                        <c:v>916.36</c:v>
                      </c:pt>
                      <c:pt idx="5">
                        <c:v>1063.6600000000001</c:v>
                      </c:pt>
                      <c:pt idx="6">
                        <c:v>1225.0899999999999</c:v>
                      </c:pt>
                      <c:pt idx="7">
                        <c:v>1428.27</c:v>
                      </c:pt>
                      <c:pt idx="8">
                        <c:v>1744.46</c:v>
                      </c:pt>
                      <c:pt idx="9">
                        <c:v>3886.33</c:v>
                      </c:pt>
                      <c:pt idx="10">
                        <c:v>1246.08</c:v>
                      </c:pt>
                      <c:pt idx="11">
                        <c:v>405.82</c:v>
                      </c:pt>
                    </c:numCache>
                  </c:numRef>
                </c:val>
                <c:extLst>
                  <c:ext xmlns:c16="http://schemas.microsoft.com/office/drawing/2014/chart" uri="{C3380CC4-5D6E-409C-BE32-E72D297353CC}">
                    <c16:uniqueId val="{0000000E-9F33-4288-8464-A3B8E573EEF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'[Statistika mudelisse.xlsx]JOONISED'!$D$3</c15:sqref>
                        </c15:formulaRef>
                      </c:ext>
                    </c:extLst>
                    <c:strCache>
                      <c:ptCount val="1"/>
                      <c:pt idx="0">
                        <c:v>MEETMETA</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mudelisse.xlsx]JOONISED'!$D$4:$D$15</c15:sqref>
                        </c15:formulaRef>
                      </c:ext>
                    </c:extLst>
                    <c:numCache>
                      <c:formatCode>General</c:formatCode>
                      <c:ptCount val="12"/>
                      <c:pt idx="0">
                        <c:v>229.58</c:v>
                      </c:pt>
                      <c:pt idx="1">
                        <c:v>477.05</c:v>
                      </c:pt>
                      <c:pt idx="2">
                        <c:v>590.80999999999995</c:v>
                      </c:pt>
                      <c:pt idx="3">
                        <c:v>711.43</c:v>
                      </c:pt>
                      <c:pt idx="4">
                        <c:v>844.32</c:v>
                      </c:pt>
                      <c:pt idx="5">
                        <c:v>990.34</c:v>
                      </c:pt>
                      <c:pt idx="6">
                        <c:v>1150.45</c:v>
                      </c:pt>
                      <c:pt idx="7">
                        <c:v>1348.62</c:v>
                      </c:pt>
                      <c:pt idx="8">
                        <c:v>1655.44</c:v>
                      </c:pt>
                      <c:pt idx="9">
                        <c:v>3808.63</c:v>
                      </c:pt>
                      <c:pt idx="10">
                        <c:v>1190.6600000000001</c:v>
                      </c:pt>
                      <c:pt idx="11">
                        <c:v>365.37</c:v>
                      </c:pt>
                    </c:numCache>
                  </c:numRef>
                </c:val>
                <c:extLst xmlns:c15="http://schemas.microsoft.com/office/drawing/2012/chart">
                  <c:ext xmlns:c16="http://schemas.microsoft.com/office/drawing/2014/chart" uri="{C3380CC4-5D6E-409C-BE32-E72D297353CC}">
                    <c16:uniqueId val="{0000000F-9F33-4288-8464-A3B8E573EEF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'[Statistika mudelisse.xlsx]JOONISED'!$E$3</c15:sqref>
                        </c15:formulaRef>
                      </c:ext>
                    </c:extLst>
                    <c:strCache>
                      <c:ptCount val="1"/>
                      <c:pt idx="0">
                        <c:v>LMA</c:v>
                      </c:pt>
                    </c:strCache>
                  </c:strRef>
                </c:tx>
                <c:spPr>
                  <a:solidFill>
                    <a:schemeClr val="accent3">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mudelisse.xlsx]JOONISED'!$E$4:$E$15</c15:sqref>
                        </c15:formulaRef>
                      </c:ext>
                    </c:extLst>
                    <c:numCache>
                      <c:formatCode>General</c:formatCode>
                      <c:ptCount val="12"/>
                      <c:pt idx="0">
                        <c:v>265.91000000000003</c:v>
                      </c:pt>
                      <c:pt idx="1">
                        <c:v>512.91</c:v>
                      </c:pt>
                      <c:pt idx="2">
                        <c:v>635.28</c:v>
                      </c:pt>
                      <c:pt idx="3">
                        <c:v>764.61</c:v>
                      </c:pt>
                      <c:pt idx="4">
                        <c:v>904.07</c:v>
                      </c:pt>
                      <c:pt idx="5">
                        <c:v>1047.93</c:v>
                      </c:pt>
                      <c:pt idx="6">
                        <c:v>1205.22</c:v>
                      </c:pt>
                      <c:pt idx="7">
                        <c:v>1402.39</c:v>
                      </c:pt>
                      <c:pt idx="8">
                        <c:v>1708.37</c:v>
                      </c:pt>
                      <c:pt idx="9">
                        <c:v>3821.2</c:v>
                      </c:pt>
                      <c:pt idx="10">
                        <c:v>1226.79</c:v>
                      </c:pt>
                      <c:pt idx="11">
                        <c:v>400.57</c:v>
                      </c:pt>
                    </c:numCache>
                  </c:numRef>
                </c:val>
                <c:extLst xmlns:c15="http://schemas.microsoft.com/office/drawing/2012/chart">
                  <c:ext xmlns:c16="http://schemas.microsoft.com/office/drawing/2014/chart" uri="{C3380CC4-5D6E-409C-BE32-E72D297353CC}">
                    <c16:uniqueId val="{00000010-9F33-4288-8464-A3B8E573EEF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'[Statistika mudelisse.xlsx]JOONISED'!$F$3</c15:sqref>
                        </c15:formulaRef>
                      </c:ext>
                    </c:extLst>
                    <c:strCache>
                      <c:ptCount val="1"/>
                      <c:pt idx="0">
                        <c:v>ERINEVUS baas ja meetmeta vahel</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mudelisse.xlsx]JOONISED'!$F$4:$F$15</c15:sqref>
                        </c15:formulaRef>
                      </c:ext>
                    </c:extLst>
                    <c:numCache>
                      <c:formatCode>General</c:formatCode>
                      <c:ptCount val="12"/>
                      <c:pt idx="0">
                        <c:v>-38.179999999999978</c:v>
                      </c:pt>
                      <c:pt idx="1">
                        <c:v>-38.479999999999961</c:v>
                      </c:pt>
                      <c:pt idx="2">
                        <c:v>-49.610000000000014</c:v>
                      </c:pt>
                      <c:pt idx="3">
                        <c:v>-61.520000000000095</c:v>
                      </c:pt>
                      <c:pt idx="4">
                        <c:v>-72.039999999999964</c:v>
                      </c:pt>
                      <c:pt idx="5">
                        <c:v>-73.32000000000005</c:v>
                      </c:pt>
                      <c:pt idx="6">
                        <c:v>-74.639999999999873</c:v>
                      </c:pt>
                      <c:pt idx="7">
                        <c:v>-79.650000000000091</c:v>
                      </c:pt>
                      <c:pt idx="8">
                        <c:v>-89.019999999999982</c:v>
                      </c:pt>
                      <c:pt idx="9">
                        <c:v>-77.699999999999818</c:v>
                      </c:pt>
                      <c:pt idx="10">
                        <c:v>-55.419999999999845</c:v>
                      </c:pt>
                      <c:pt idx="11">
                        <c:v>-40.449999999999989</c:v>
                      </c:pt>
                    </c:numCache>
                  </c:numRef>
                </c:val>
                <c:extLst xmlns:c15="http://schemas.microsoft.com/office/drawing/2012/chart">
                  <c:ext xmlns:c16="http://schemas.microsoft.com/office/drawing/2014/chart" uri="{C3380CC4-5D6E-409C-BE32-E72D297353CC}">
                    <c16:uniqueId val="{00000011-9F33-4288-8464-A3B8E573EEF4}"/>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'[Statistika mudelisse.xlsx]JOONISED'!$G$3</c15:sqref>
                        </c15:formulaRef>
                      </c:ext>
                    </c:extLst>
                    <c:strCache>
                      <c:ptCount val="1"/>
                      <c:pt idx="0">
                        <c:v>ERINEVUS baas ja LMA vahel</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mudelisse.xlsx]JOONISED'!$G$4:$G$15</c15:sqref>
                        </c15:formulaRef>
                      </c:ext>
                    </c:extLst>
                    <c:numCache>
                      <c:formatCode>General</c:formatCode>
                      <c:ptCount val="12"/>
                      <c:pt idx="0">
                        <c:v>-1.8499999999999659</c:v>
                      </c:pt>
                      <c:pt idx="1">
                        <c:v>-2.6200000000000045</c:v>
                      </c:pt>
                      <c:pt idx="2">
                        <c:v>-5.1399999999999864</c:v>
                      </c:pt>
                      <c:pt idx="3">
                        <c:v>-8.3400000000000318</c:v>
                      </c:pt>
                      <c:pt idx="4">
                        <c:v>-12.289999999999964</c:v>
                      </c:pt>
                      <c:pt idx="5">
                        <c:v>-15.730000000000018</c:v>
                      </c:pt>
                      <c:pt idx="6">
                        <c:v>-19.869999999999891</c:v>
                      </c:pt>
                      <c:pt idx="7">
                        <c:v>-25.879999999999882</c:v>
                      </c:pt>
                      <c:pt idx="8">
                        <c:v>-36.090000000000146</c:v>
                      </c:pt>
                      <c:pt idx="9">
                        <c:v>-65.130000000000109</c:v>
                      </c:pt>
                      <c:pt idx="10">
                        <c:v>-19.289999999999964</c:v>
                      </c:pt>
                      <c:pt idx="11">
                        <c:v>-5.25</c:v>
                      </c:pt>
                    </c:numCache>
                  </c:numRef>
                </c:val>
                <c:extLst xmlns:c15="http://schemas.microsoft.com/office/drawing/2012/chart">
                  <c:ext xmlns:c16="http://schemas.microsoft.com/office/drawing/2014/chart" uri="{C3380CC4-5D6E-409C-BE32-E72D297353CC}">
                    <c16:uniqueId val="{00000012-9F33-4288-8464-A3B8E573EEF4}"/>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'[Statistika mudelisse.xlsx]JOONISED'!$H$3</c15:sqref>
                        </c15:formulaRef>
                      </c:ext>
                    </c:extLst>
                    <c:strCache>
                      <c:ptCount val="1"/>
                      <c:pt idx="0">
                        <c:v>Meetme mõju (€)</c:v>
                      </c:pt>
                    </c:strCache>
                  </c:strRef>
                </c:tx>
                <c:spPr>
                  <a:solidFill>
                    <a:schemeClr val="accent6">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mudelisse.xlsx]JOONISED'!$H$4:$H$15</c15:sqref>
                        </c15:formulaRef>
                      </c:ext>
                    </c:extLst>
                    <c:numCache>
                      <c:formatCode>General</c:formatCode>
                      <c:ptCount val="12"/>
                      <c:pt idx="0">
                        <c:v>36.330000000000013</c:v>
                      </c:pt>
                      <c:pt idx="1">
                        <c:v>35.859999999999957</c:v>
                      </c:pt>
                      <c:pt idx="2">
                        <c:v>44.470000000000027</c:v>
                      </c:pt>
                      <c:pt idx="3">
                        <c:v>53.180000000000064</c:v>
                      </c:pt>
                      <c:pt idx="4">
                        <c:v>59.75</c:v>
                      </c:pt>
                      <c:pt idx="5">
                        <c:v>57.590000000000032</c:v>
                      </c:pt>
                      <c:pt idx="6">
                        <c:v>54.769999999999982</c:v>
                      </c:pt>
                      <c:pt idx="7">
                        <c:v>53.770000000000209</c:v>
                      </c:pt>
                      <c:pt idx="8">
                        <c:v>52.929999999999836</c:v>
                      </c:pt>
                      <c:pt idx="9">
                        <c:v>12.569999999999709</c:v>
                      </c:pt>
                      <c:pt idx="10">
                        <c:v>36.129999999999882</c:v>
                      </c:pt>
                      <c:pt idx="11">
                        <c:v>35.199999999999989</c:v>
                      </c:pt>
                    </c:numCache>
                  </c:numRef>
                </c:val>
                <c:extLst xmlns:c15="http://schemas.microsoft.com/office/drawing/2012/chart">
                  <c:ext xmlns:c16="http://schemas.microsoft.com/office/drawing/2014/chart" uri="{C3380CC4-5D6E-409C-BE32-E72D297353CC}">
                    <c16:uniqueId val="{00000013-9F33-4288-8464-A3B8E573EEF4}"/>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'[Statistika mudelisse.xlsx]JOONISED'!$J$3</c15:sqref>
                        </c15:formulaRef>
                      </c:ext>
                    </c:extLst>
                    <c:strCache>
                      <c:ptCount val="1"/>
                      <c:pt idx="0">
                        <c:v>Meetme mõju (%)</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mudelisse.xlsx]JOONISED'!$J$4:$J$15</c15:sqref>
                        </c15:formulaRef>
                      </c:ext>
                    </c:extLst>
                    <c:numCache>
                      <c:formatCode>0.0%</c:formatCode>
                      <c:ptCount val="12"/>
                      <c:pt idx="0">
                        <c:v>0.13568120705109057</c:v>
                      </c:pt>
                      <c:pt idx="1">
                        <c:v>6.9559482474346707E-2</c:v>
                      </c:pt>
                      <c:pt idx="2">
                        <c:v>6.9438805783704496E-2</c:v>
                      </c:pt>
                      <c:pt idx="3">
                        <c:v>6.8801345494534011E-2</c:v>
                      </c:pt>
                      <c:pt idx="4">
                        <c:v>6.5203631760443498E-2</c:v>
                      </c:pt>
                      <c:pt idx="5">
                        <c:v>5.4143241261305333E-2</c:v>
                      </c:pt>
                      <c:pt idx="6">
                        <c:v>4.4706919491629173E-2</c:v>
                      </c:pt>
                      <c:pt idx="7">
                        <c:v>3.7646943505079716E-2</c:v>
                      </c:pt>
                      <c:pt idx="8">
                        <c:v>3.0341767653027204E-2</c:v>
                      </c:pt>
                      <c:pt idx="9">
                        <c:v>3.2344139586704445E-3</c:v>
                      </c:pt>
                      <c:pt idx="10">
                        <c:v>2.8994928094504272E-2</c:v>
                      </c:pt>
                      <c:pt idx="11">
                        <c:v>8.6737962643536518E-2</c:v>
                      </c:pt>
                    </c:numCache>
                  </c:numRef>
                </c:val>
                <c:extLst xmlns:c15="http://schemas.microsoft.com/office/drawing/2012/chart">
                  <c:ext xmlns:c16="http://schemas.microsoft.com/office/drawing/2014/chart" uri="{C3380CC4-5D6E-409C-BE32-E72D297353CC}">
                    <c16:uniqueId val="{00000014-9F33-4288-8464-A3B8E573EEF4}"/>
                  </c:ext>
                </c:extLst>
              </c15:ser>
            </c15:filteredBarSeries>
          </c:ext>
        </c:extLst>
      </c:barChart>
      <c:catAx>
        <c:axId val="42371726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23711024"/>
        <c:crosses val="autoZero"/>
        <c:auto val="1"/>
        <c:lblAlgn val="ctr"/>
        <c:lblOffset val="100"/>
        <c:noMultiLvlLbl val="0"/>
      </c:catAx>
      <c:valAx>
        <c:axId val="423711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a:t>Protsendiline</a:t>
                </a:r>
                <a:r>
                  <a:rPr lang="et-EE" baseline="0"/>
                  <a:t> muutus</a:t>
                </a:r>
                <a:endParaRPr lang="et-EE"/>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3717264"/>
        <c:crosses val="autoZero"/>
        <c:crossBetween val="between"/>
        <c:majorUnit val="4.0000000000000008E-2"/>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6"/>
          <c:order val="6"/>
          <c:tx>
            <c:strRef>
              <c:f>'[Statistika mudelisse.xlsx]JOONISED'!$I$3</c:f>
              <c:strCache>
                <c:ptCount val="1"/>
                <c:pt idx="0">
                  <c:v>Kriisi mõju (%)</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'[Statistika mudelisse.xlsx]JOONISED'!$A$4:$B$15</c:f>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f>'[Statistika mudelisse.xlsx]JOONISED'!$I$4:$I$15</c:f>
              <c:numCache>
                <c:formatCode>0.0%</c:formatCode>
                <c:ptCount val="12"/>
                <c:pt idx="0">
                  <c:v>-0.14259037944427838</c:v>
                </c:pt>
                <c:pt idx="1">
                  <c:v>-7.4641630942913054E-2</c:v>
                </c:pt>
                <c:pt idx="2">
                  <c:v>-7.7464788732394388E-2</c:v>
                </c:pt>
                <c:pt idx="3">
                  <c:v>-7.9591176660844934E-2</c:v>
                </c:pt>
                <c:pt idx="4">
                  <c:v>-7.8615391330917939E-2</c:v>
                </c:pt>
                <c:pt idx="5">
                  <c:v>-6.8931801515521918E-2</c:v>
                </c:pt>
                <c:pt idx="6">
                  <c:v>-6.0926136038984793E-2</c:v>
                </c:pt>
                <c:pt idx="7">
                  <c:v>-5.5766766787792285E-2</c:v>
                </c:pt>
                <c:pt idx="8">
                  <c:v>-5.1030118202767608E-2</c:v>
                </c:pt>
                <c:pt idx="9">
                  <c:v>-1.9993155496316532E-2</c:v>
                </c:pt>
                <c:pt idx="10">
                  <c:v>-4.4475475089881748E-2</c:v>
                </c:pt>
                <c:pt idx="11">
                  <c:v>-9.9674732640086708E-2</c:v>
                </c:pt>
              </c:numCache>
            </c:numRef>
          </c:val>
          <c:extLst>
            <c:ext xmlns:c16="http://schemas.microsoft.com/office/drawing/2014/chart" uri="{C3380CC4-5D6E-409C-BE32-E72D297353CC}">
              <c16:uniqueId val="{00000000-9F33-4288-8464-A3B8E573EEF4}"/>
            </c:ext>
          </c:extLst>
        </c:ser>
        <c:ser>
          <c:idx val="8"/>
          <c:order val="8"/>
          <c:tx>
            <c:strRef>
              <c:f>'[Statistika mudelisse.xlsx]JOONISED'!$K$3</c:f>
              <c:strCache>
                <c:ptCount val="1"/>
                <c:pt idx="0">
                  <c:v>Mõju koos meetmega (%)</c:v>
                </c:pt>
              </c:strCache>
            </c:strRef>
          </c:tx>
          <c:spPr>
            <a:solidFill>
              <a:schemeClr val="accent3">
                <a:tint val="77000"/>
              </a:schemeClr>
            </a:solidFill>
            <a:ln>
              <a:noFill/>
            </a:ln>
            <a:effectLst/>
          </c:spPr>
          <c:invertIfNegative val="0"/>
          <c:dLbls>
            <c:dLbl>
              <c:idx val="0"/>
              <c:layout>
                <c:manualLayout>
                  <c:x val="1.1405756835730517E-2"/>
                  <c:y val="-1.0357688417227411E-17"/>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F33-4288-8464-A3B8E573EEF4}"/>
                </c:ext>
              </c:extLst>
            </c:dLbl>
            <c:dLbl>
              <c:idx val="1"/>
              <c:layout>
                <c:manualLayout>
                  <c:x val="6.3643579916290768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F33-4288-8464-A3B8E573EEF4}"/>
                </c:ext>
              </c:extLst>
            </c:dLbl>
            <c:dLbl>
              <c:idx val="2"/>
              <c:layout>
                <c:manualLayout>
                  <c:x val="1.2728715983258192E-2"/>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F33-4288-8464-A3B8E573EEF4}"/>
                </c:ext>
              </c:extLst>
            </c:dLbl>
            <c:dLbl>
              <c:idx val="3"/>
              <c:layout>
                <c:manualLayout>
                  <c:x val="1.0607263319381858E-2"/>
                  <c:y val="8.888885778167706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9F33-4288-8464-A3B8E573EEF4}"/>
                </c:ext>
              </c:extLst>
            </c:dLbl>
            <c:dLbl>
              <c:idx val="4"/>
              <c:layout>
                <c:manualLayout>
                  <c:x val="1.272871598325823E-2"/>
                  <c:y val="1.7777771556335413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F33-4288-8464-A3B8E573EEF4}"/>
                </c:ext>
              </c:extLst>
            </c:dLbl>
            <c:dLbl>
              <c:idx val="5"/>
              <c:layout>
                <c:manualLayout>
                  <c:x val="8.4858106555054866E-3"/>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9F33-4288-8464-A3B8E573EEF4}"/>
                </c:ext>
              </c:extLst>
            </c:dLbl>
            <c:dLbl>
              <c:idx val="6"/>
              <c:layout>
                <c:manualLayout>
                  <c:x val="8.4858106555054866E-3"/>
                  <c:y val="4.444442889083853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9F33-4288-8464-A3B8E573EEF4}"/>
                </c:ext>
              </c:extLst>
            </c:dLbl>
            <c:dLbl>
              <c:idx val="7"/>
              <c:layout>
                <c:manualLayout>
                  <c:x val="1.2728715983258154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9F33-4288-8464-A3B8E573EEF4}"/>
                </c:ext>
              </c:extLst>
            </c:dLbl>
            <c:dLbl>
              <c:idx val="8"/>
              <c:layout>
                <c:manualLayout>
                  <c:x val="6.8434541014382273E-3"/>
                  <c:y val="1.3559668270176951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9F33-4288-8464-A3B8E573EEF4}"/>
                </c:ext>
              </c:extLst>
            </c:dLbl>
            <c:dLbl>
              <c:idx val="9"/>
              <c:layout>
                <c:manualLayout>
                  <c:x val="1.9093073614457938E-2"/>
                  <c:y val="1.3334045108768204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9F33-4288-8464-A3B8E573EEF4}"/>
                </c:ext>
              </c:extLst>
            </c:dLbl>
            <c:dLbl>
              <c:idx val="10"/>
              <c:layout>
                <c:manualLayout>
                  <c:x val="1.2728715983258075E-2"/>
                  <c:y val="8.888885778167706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9F33-4288-8464-A3B8E573EEF4}"/>
                </c:ext>
              </c:extLst>
            </c:dLbl>
            <c:dLbl>
              <c:idx val="11"/>
              <c:layout>
                <c:manualLayout>
                  <c:x val="1.909307397488734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9F33-4288-8464-A3B8E573EEF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'[Statistika mudelisse.xlsx]JOONISED'!$A$4:$B$15</c:f>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f>'[Statistika mudelisse.xlsx]JOONISED'!$K$4:$K$15</c:f>
              <c:numCache>
                <c:formatCode>0.0%</c:formatCode>
                <c:ptCount val="12"/>
                <c:pt idx="0">
                  <c:v>-6.9091723931878025E-3</c:v>
                </c:pt>
                <c:pt idx="1">
                  <c:v>-5.0821484685663392E-3</c:v>
                </c:pt>
                <c:pt idx="2">
                  <c:v>-8.0259829486899019E-3</c:v>
                </c:pt>
                <c:pt idx="3">
                  <c:v>-1.0789831166310927E-2</c:v>
                </c:pt>
                <c:pt idx="4">
                  <c:v>-1.3411759570474446E-2</c:v>
                </c:pt>
                <c:pt idx="5">
                  <c:v>-1.478856025421659E-2</c:v>
                </c:pt>
                <c:pt idx="6">
                  <c:v>-1.6219216547355617E-2</c:v>
                </c:pt>
                <c:pt idx="7">
                  <c:v>-1.8119823282712569E-2</c:v>
                </c:pt>
                <c:pt idx="8">
                  <c:v>-2.0688350549740404E-2</c:v>
                </c:pt>
                <c:pt idx="9">
                  <c:v>-1.6758741537646085E-2</c:v>
                </c:pt>
                <c:pt idx="10">
                  <c:v>-1.5480546995377476E-2</c:v>
                </c:pt>
                <c:pt idx="11">
                  <c:v>-1.2936769996550196E-2</c:v>
                </c:pt>
              </c:numCache>
            </c:numRef>
          </c:val>
          <c:extLst>
            <c:ext xmlns:c16="http://schemas.microsoft.com/office/drawing/2014/chart" uri="{C3380CC4-5D6E-409C-BE32-E72D297353CC}">
              <c16:uniqueId val="{0000000D-9F33-4288-8464-A3B8E573EEF4}"/>
            </c:ext>
          </c:extLst>
        </c:ser>
        <c:dLbls>
          <c:dLblPos val="outEnd"/>
          <c:showLegendKey val="0"/>
          <c:showVal val="1"/>
          <c:showCatName val="0"/>
          <c:showSerName val="0"/>
          <c:showPercent val="0"/>
          <c:showBubbleSize val="0"/>
        </c:dLbls>
        <c:gapWidth val="219"/>
        <c:overlap val="-27"/>
        <c:axId val="423717264"/>
        <c:axId val="423711024"/>
        <c:extLst>
          <c:ext xmlns:c15="http://schemas.microsoft.com/office/drawing/2012/chart" uri="{02D57815-91ED-43cb-92C2-25804820EDAC}">
            <c15:filteredBarSeries>
              <c15:ser>
                <c:idx val="0"/>
                <c:order val="0"/>
                <c:tx>
                  <c:strRef>
                    <c:extLst>
                      <c:ext uri="{02D57815-91ED-43cb-92C2-25804820EDAC}">
                        <c15:formulaRef>
                          <c15:sqref>'[Statistika mudelisse.xlsx]JOONISED'!$C$3</c15:sqref>
                        </c15:formulaRef>
                      </c:ext>
                    </c:extLst>
                    <c:strCache>
                      <c:ptCount val="1"/>
                      <c:pt idx="0">
                        <c:v>BAAS</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c:ex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c:ext uri="{02D57815-91ED-43cb-92C2-25804820EDAC}">
                        <c15:formulaRef>
                          <c15:sqref>'[Statistika mudelisse.xlsx]JOONISED'!$C$4:$C$15</c15:sqref>
                        </c15:formulaRef>
                      </c:ext>
                    </c:extLst>
                    <c:numCache>
                      <c:formatCode>General</c:formatCode>
                      <c:ptCount val="12"/>
                      <c:pt idx="0">
                        <c:v>267.76</c:v>
                      </c:pt>
                      <c:pt idx="1">
                        <c:v>515.53</c:v>
                      </c:pt>
                      <c:pt idx="2">
                        <c:v>640.41999999999996</c:v>
                      </c:pt>
                      <c:pt idx="3">
                        <c:v>772.95</c:v>
                      </c:pt>
                      <c:pt idx="4">
                        <c:v>916.36</c:v>
                      </c:pt>
                      <c:pt idx="5">
                        <c:v>1063.6600000000001</c:v>
                      </c:pt>
                      <c:pt idx="6">
                        <c:v>1225.0899999999999</c:v>
                      </c:pt>
                      <c:pt idx="7">
                        <c:v>1428.27</c:v>
                      </c:pt>
                      <c:pt idx="8">
                        <c:v>1744.46</c:v>
                      </c:pt>
                      <c:pt idx="9">
                        <c:v>3886.33</c:v>
                      </c:pt>
                      <c:pt idx="10">
                        <c:v>1246.08</c:v>
                      </c:pt>
                      <c:pt idx="11">
                        <c:v>405.82</c:v>
                      </c:pt>
                    </c:numCache>
                  </c:numRef>
                </c:val>
                <c:extLst>
                  <c:ext xmlns:c16="http://schemas.microsoft.com/office/drawing/2014/chart" uri="{C3380CC4-5D6E-409C-BE32-E72D297353CC}">
                    <c16:uniqueId val="{0000000E-9F33-4288-8464-A3B8E573EEF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'[Statistika mudelisse.xlsx]JOONISED'!$D$3</c15:sqref>
                        </c15:formulaRef>
                      </c:ext>
                    </c:extLst>
                    <c:strCache>
                      <c:ptCount val="1"/>
                      <c:pt idx="0">
                        <c:v>MEETMETA</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mudelisse.xlsx]JOONISED'!$D$4:$D$15</c15:sqref>
                        </c15:formulaRef>
                      </c:ext>
                    </c:extLst>
                    <c:numCache>
                      <c:formatCode>General</c:formatCode>
                      <c:ptCount val="12"/>
                      <c:pt idx="0">
                        <c:v>229.58</c:v>
                      </c:pt>
                      <c:pt idx="1">
                        <c:v>477.05</c:v>
                      </c:pt>
                      <c:pt idx="2">
                        <c:v>590.80999999999995</c:v>
                      </c:pt>
                      <c:pt idx="3">
                        <c:v>711.43</c:v>
                      </c:pt>
                      <c:pt idx="4">
                        <c:v>844.32</c:v>
                      </c:pt>
                      <c:pt idx="5">
                        <c:v>990.34</c:v>
                      </c:pt>
                      <c:pt idx="6">
                        <c:v>1150.45</c:v>
                      </c:pt>
                      <c:pt idx="7">
                        <c:v>1348.62</c:v>
                      </c:pt>
                      <c:pt idx="8">
                        <c:v>1655.44</c:v>
                      </c:pt>
                      <c:pt idx="9">
                        <c:v>3808.63</c:v>
                      </c:pt>
                      <c:pt idx="10">
                        <c:v>1190.6600000000001</c:v>
                      </c:pt>
                      <c:pt idx="11">
                        <c:v>365.37</c:v>
                      </c:pt>
                    </c:numCache>
                  </c:numRef>
                </c:val>
                <c:extLst xmlns:c15="http://schemas.microsoft.com/office/drawing/2012/chart">
                  <c:ext xmlns:c16="http://schemas.microsoft.com/office/drawing/2014/chart" uri="{C3380CC4-5D6E-409C-BE32-E72D297353CC}">
                    <c16:uniqueId val="{0000000F-9F33-4288-8464-A3B8E573EEF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'[Statistika mudelisse.xlsx]JOONISED'!$E$3</c15:sqref>
                        </c15:formulaRef>
                      </c:ext>
                    </c:extLst>
                    <c:strCache>
                      <c:ptCount val="1"/>
                      <c:pt idx="0">
                        <c:v>LMA</c:v>
                      </c:pt>
                    </c:strCache>
                  </c:strRef>
                </c:tx>
                <c:spPr>
                  <a:solidFill>
                    <a:schemeClr val="accent3">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mudelisse.xlsx]JOONISED'!$E$4:$E$15</c15:sqref>
                        </c15:formulaRef>
                      </c:ext>
                    </c:extLst>
                    <c:numCache>
                      <c:formatCode>General</c:formatCode>
                      <c:ptCount val="12"/>
                      <c:pt idx="0">
                        <c:v>265.91000000000003</c:v>
                      </c:pt>
                      <c:pt idx="1">
                        <c:v>512.91</c:v>
                      </c:pt>
                      <c:pt idx="2">
                        <c:v>635.28</c:v>
                      </c:pt>
                      <c:pt idx="3">
                        <c:v>764.61</c:v>
                      </c:pt>
                      <c:pt idx="4">
                        <c:v>904.07</c:v>
                      </c:pt>
                      <c:pt idx="5">
                        <c:v>1047.93</c:v>
                      </c:pt>
                      <c:pt idx="6">
                        <c:v>1205.22</c:v>
                      </c:pt>
                      <c:pt idx="7">
                        <c:v>1402.39</c:v>
                      </c:pt>
                      <c:pt idx="8">
                        <c:v>1708.37</c:v>
                      </c:pt>
                      <c:pt idx="9">
                        <c:v>3821.2</c:v>
                      </c:pt>
                      <c:pt idx="10">
                        <c:v>1226.79</c:v>
                      </c:pt>
                      <c:pt idx="11">
                        <c:v>400.57</c:v>
                      </c:pt>
                    </c:numCache>
                  </c:numRef>
                </c:val>
                <c:extLst xmlns:c15="http://schemas.microsoft.com/office/drawing/2012/chart">
                  <c:ext xmlns:c16="http://schemas.microsoft.com/office/drawing/2014/chart" uri="{C3380CC4-5D6E-409C-BE32-E72D297353CC}">
                    <c16:uniqueId val="{00000010-9F33-4288-8464-A3B8E573EEF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'[Statistika mudelisse.xlsx]JOONISED'!$F$3</c15:sqref>
                        </c15:formulaRef>
                      </c:ext>
                    </c:extLst>
                    <c:strCache>
                      <c:ptCount val="1"/>
                      <c:pt idx="0">
                        <c:v>ERINEVUS baas ja meetmeta vahel</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mudelisse.xlsx]JOONISED'!$F$4:$F$15</c15:sqref>
                        </c15:formulaRef>
                      </c:ext>
                    </c:extLst>
                    <c:numCache>
                      <c:formatCode>General</c:formatCode>
                      <c:ptCount val="12"/>
                      <c:pt idx="0">
                        <c:v>-38.179999999999978</c:v>
                      </c:pt>
                      <c:pt idx="1">
                        <c:v>-38.479999999999961</c:v>
                      </c:pt>
                      <c:pt idx="2">
                        <c:v>-49.610000000000014</c:v>
                      </c:pt>
                      <c:pt idx="3">
                        <c:v>-61.520000000000095</c:v>
                      </c:pt>
                      <c:pt idx="4">
                        <c:v>-72.039999999999964</c:v>
                      </c:pt>
                      <c:pt idx="5">
                        <c:v>-73.32000000000005</c:v>
                      </c:pt>
                      <c:pt idx="6">
                        <c:v>-74.639999999999873</c:v>
                      </c:pt>
                      <c:pt idx="7">
                        <c:v>-79.650000000000091</c:v>
                      </c:pt>
                      <c:pt idx="8">
                        <c:v>-89.019999999999982</c:v>
                      </c:pt>
                      <c:pt idx="9">
                        <c:v>-77.699999999999818</c:v>
                      </c:pt>
                      <c:pt idx="10">
                        <c:v>-55.419999999999845</c:v>
                      </c:pt>
                      <c:pt idx="11">
                        <c:v>-40.449999999999989</c:v>
                      </c:pt>
                    </c:numCache>
                  </c:numRef>
                </c:val>
                <c:extLst xmlns:c15="http://schemas.microsoft.com/office/drawing/2012/chart">
                  <c:ext xmlns:c16="http://schemas.microsoft.com/office/drawing/2014/chart" uri="{C3380CC4-5D6E-409C-BE32-E72D297353CC}">
                    <c16:uniqueId val="{00000011-9F33-4288-8464-A3B8E573EEF4}"/>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'[Statistika mudelisse.xlsx]JOONISED'!$G$3</c15:sqref>
                        </c15:formulaRef>
                      </c:ext>
                    </c:extLst>
                    <c:strCache>
                      <c:ptCount val="1"/>
                      <c:pt idx="0">
                        <c:v>ERINEVUS baas ja LMA vahel</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mudelisse.xlsx]JOONISED'!$G$4:$G$15</c15:sqref>
                        </c15:formulaRef>
                      </c:ext>
                    </c:extLst>
                    <c:numCache>
                      <c:formatCode>General</c:formatCode>
                      <c:ptCount val="12"/>
                      <c:pt idx="0">
                        <c:v>-1.8499999999999659</c:v>
                      </c:pt>
                      <c:pt idx="1">
                        <c:v>-2.6200000000000045</c:v>
                      </c:pt>
                      <c:pt idx="2">
                        <c:v>-5.1399999999999864</c:v>
                      </c:pt>
                      <c:pt idx="3">
                        <c:v>-8.3400000000000318</c:v>
                      </c:pt>
                      <c:pt idx="4">
                        <c:v>-12.289999999999964</c:v>
                      </c:pt>
                      <c:pt idx="5">
                        <c:v>-15.730000000000018</c:v>
                      </c:pt>
                      <c:pt idx="6">
                        <c:v>-19.869999999999891</c:v>
                      </c:pt>
                      <c:pt idx="7">
                        <c:v>-25.879999999999882</c:v>
                      </c:pt>
                      <c:pt idx="8">
                        <c:v>-36.090000000000146</c:v>
                      </c:pt>
                      <c:pt idx="9">
                        <c:v>-65.130000000000109</c:v>
                      </c:pt>
                      <c:pt idx="10">
                        <c:v>-19.289999999999964</c:v>
                      </c:pt>
                      <c:pt idx="11">
                        <c:v>-5.25</c:v>
                      </c:pt>
                    </c:numCache>
                  </c:numRef>
                </c:val>
                <c:extLst xmlns:c15="http://schemas.microsoft.com/office/drawing/2012/chart">
                  <c:ext xmlns:c16="http://schemas.microsoft.com/office/drawing/2014/chart" uri="{C3380CC4-5D6E-409C-BE32-E72D297353CC}">
                    <c16:uniqueId val="{00000012-9F33-4288-8464-A3B8E573EEF4}"/>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'[Statistika mudelisse.xlsx]JOONISED'!$H$3</c15:sqref>
                        </c15:formulaRef>
                      </c:ext>
                    </c:extLst>
                    <c:strCache>
                      <c:ptCount val="1"/>
                      <c:pt idx="0">
                        <c:v>Meetme mõju (€)</c:v>
                      </c:pt>
                    </c:strCache>
                  </c:strRef>
                </c:tx>
                <c:spPr>
                  <a:solidFill>
                    <a:schemeClr val="accent6">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mudelisse.xlsx]JOONISED'!$H$4:$H$15</c15:sqref>
                        </c15:formulaRef>
                      </c:ext>
                    </c:extLst>
                    <c:numCache>
                      <c:formatCode>General</c:formatCode>
                      <c:ptCount val="12"/>
                      <c:pt idx="0">
                        <c:v>36.330000000000013</c:v>
                      </c:pt>
                      <c:pt idx="1">
                        <c:v>35.859999999999957</c:v>
                      </c:pt>
                      <c:pt idx="2">
                        <c:v>44.470000000000027</c:v>
                      </c:pt>
                      <c:pt idx="3">
                        <c:v>53.180000000000064</c:v>
                      </c:pt>
                      <c:pt idx="4">
                        <c:v>59.75</c:v>
                      </c:pt>
                      <c:pt idx="5">
                        <c:v>57.590000000000032</c:v>
                      </c:pt>
                      <c:pt idx="6">
                        <c:v>54.769999999999982</c:v>
                      </c:pt>
                      <c:pt idx="7">
                        <c:v>53.770000000000209</c:v>
                      </c:pt>
                      <c:pt idx="8">
                        <c:v>52.929999999999836</c:v>
                      </c:pt>
                      <c:pt idx="9">
                        <c:v>12.569999999999709</c:v>
                      </c:pt>
                      <c:pt idx="10">
                        <c:v>36.129999999999882</c:v>
                      </c:pt>
                      <c:pt idx="11">
                        <c:v>35.199999999999989</c:v>
                      </c:pt>
                    </c:numCache>
                  </c:numRef>
                </c:val>
                <c:extLst xmlns:c15="http://schemas.microsoft.com/office/drawing/2012/chart">
                  <c:ext xmlns:c16="http://schemas.microsoft.com/office/drawing/2014/chart" uri="{C3380CC4-5D6E-409C-BE32-E72D297353CC}">
                    <c16:uniqueId val="{00000013-9F33-4288-8464-A3B8E573EEF4}"/>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'[Statistika mudelisse.xlsx]JOONISED'!$J$3</c15:sqref>
                        </c15:formulaRef>
                      </c:ext>
                    </c:extLst>
                    <c:strCache>
                      <c:ptCount val="1"/>
                      <c:pt idx="0">
                        <c:v>Meetme mõju (%)</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extLst xmlns:c15="http://schemas.microsoft.com/office/drawing/2012/chart">
                      <c:ext xmlns:c15="http://schemas.microsoft.com/office/drawing/2012/chart" uri="{02D57815-91ED-43cb-92C2-25804820EDAC}">
                        <c15:formulaRef>
                          <c15:sqref>'[Statistika mudelisse.xlsx]JOONISED'!$A$4:$B$15</c15:sqref>
                        </c15:formulaRef>
                      </c:ext>
                    </c:extLst>
                    <c:multiLvlStrCache>
                      <c:ptCount val="12"/>
                      <c:lvl>
                        <c:pt idx="0">
                          <c:v>1</c:v>
                        </c:pt>
                        <c:pt idx="1">
                          <c:v>2</c:v>
                        </c:pt>
                        <c:pt idx="2">
                          <c:v>3</c:v>
                        </c:pt>
                        <c:pt idx="3">
                          <c:v>4</c:v>
                        </c:pt>
                        <c:pt idx="4">
                          <c:v>5</c:v>
                        </c:pt>
                        <c:pt idx="5">
                          <c:v>6</c:v>
                        </c:pt>
                        <c:pt idx="6">
                          <c:v>7</c:v>
                        </c:pt>
                        <c:pt idx="7">
                          <c:v>8</c:v>
                        </c:pt>
                        <c:pt idx="8">
                          <c:v>9</c:v>
                        </c:pt>
                        <c:pt idx="9">
                          <c:v>10</c:v>
                        </c:pt>
                        <c:pt idx="10">
                          <c:v>Kõik</c:v>
                        </c:pt>
                        <c:pt idx="11">
                          <c:v>Vaesed</c:v>
                        </c:pt>
                      </c:lvl>
                      <c:lvl>
                        <c:pt idx="0">
                          <c:v>Detsiil</c:v>
                        </c:pt>
                      </c:lvl>
                    </c:multiLvlStrCache>
                  </c:multiLvlStrRef>
                </c:cat>
                <c:val>
                  <c:numRef>
                    <c:extLst xmlns:c15="http://schemas.microsoft.com/office/drawing/2012/chart">
                      <c:ext xmlns:c15="http://schemas.microsoft.com/office/drawing/2012/chart" uri="{02D57815-91ED-43cb-92C2-25804820EDAC}">
                        <c15:formulaRef>
                          <c15:sqref>'[Statistika mudelisse.xlsx]JOONISED'!$J$4:$J$15</c15:sqref>
                        </c15:formulaRef>
                      </c:ext>
                    </c:extLst>
                    <c:numCache>
                      <c:formatCode>0.0%</c:formatCode>
                      <c:ptCount val="12"/>
                      <c:pt idx="0">
                        <c:v>0.13568120705109057</c:v>
                      </c:pt>
                      <c:pt idx="1">
                        <c:v>6.9559482474346707E-2</c:v>
                      </c:pt>
                      <c:pt idx="2">
                        <c:v>6.9438805783704496E-2</c:v>
                      </c:pt>
                      <c:pt idx="3">
                        <c:v>6.8801345494534011E-2</c:v>
                      </c:pt>
                      <c:pt idx="4">
                        <c:v>6.5203631760443498E-2</c:v>
                      </c:pt>
                      <c:pt idx="5">
                        <c:v>5.4143241261305333E-2</c:v>
                      </c:pt>
                      <c:pt idx="6">
                        <c:v>4.4706919491629173E-2</c:v>
                      </c:pt>
                      <c:pt idx="7">
                        <c:v>3.7646943505079716E-2</c:v>
                      </c:pt>
                      <c:pt idx="8">
                        <c:v>3.0341767653027204E-2</c:v>
                      </c:pt>
                      <c:pt idx="9">
                        <c:v>3.2344139586704445E-3</c:v>
                      </c:pt>
                      <c:pt idx="10">
                        <c:v>2.8994928094504272E-2</c:v>
                      </c:pt>
                      <c:pt idx="11">
                        <c:v>8.6737962643536518E-2</c:v>
                      </c:pt>
                    </c:numCache>
                  </c:numRef>
                </c:val>
                <c:extLst xmlns:c15="http://schemas.microsoft.com/office/drawing/2012/chart">
                  <c:ext xmlns:c16="http://schemas.microsoft.com/office/drawing/2014/chart" uri="{C3380CC4-5D6E-409C-BE32-E72D297353CC}">
                    <c16:uniqueId val="{00000014-9F33-4288-8464-A3B8E573EEF4}"/>
                  </c:ext>
                </c:extLst>
              </c15:ser>
            </c15:filteredBarSeries>
          </c:ext>
        </c:extLst>
      </c:barChart>
      <c:catAx>
        <c:axId val="42371726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23711024"/>
        <c:crosses val="autoZero"/>
        <c:auto val="1"/>
        <c:lblAlgn val="ctr"/>
        <c:lblOffset val="100"/>
        <c:noMultiLvlLbl val="0"/>
      </c:catAx>
      <c:valAx>
        <c:axId val="423711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a:t>Protsendiline</a:t>
                </a:r>
                <a:r>
                  <a:rPr lang="et-EE" baseline="0"/>
                  <a:t> muutus</a:t>
                </a:r>
                <a:endParaRPr lang="et-EE"/>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3717264"/>
        <c:crosses val="autoZero"/>
        <c:crossBetween val="between"/>
        <c:majorUnit val="4.0000000000000008E-2"/>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8.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0.79289</cdr:x>
      <cdr:y>0.03983</cdr:y>
    </cdr:from>
    <cdr:to>
      <cdr:x>0.79289</cdr:x>
      <cdr:y>0.9146</cdr:y>
    </cdr:to>
    <cdr:cxnSp macro="">
      <cdr:nvCxnSpPr>
        <cdr:cNvPr id="3" name="Sirgkonnektor 2">
          <a:extLst xmlns:a="http://schemas.openxmlformats.org/drawingml/2006/main">
            <a:ext uri="{FF2B5EF4-FFF2-40B4-BE49-F238E27FC236}">
              <a16:creationId xmlns:a16="http://schemas.microsoft.com/office/drawing/2014/main" id="{FA3614CC-D966-42FC-BB8D-41D3F8340796}"/>
            </a:ext>
          </a:extLst>
        </cdr:cNvPr>
        <cdr:cNvCxnSpPr/>
      </cdr:nvCxnSpPr>
      <cdr:spPr>
        <a:xfrm xmlns:a="http://schemas.openxmlformats.org/drawingml/2006/main" flipV="1">
          <a:off x="8337698" y="173296"/>
          <a:ext cx="0" cy="3806457"/>
        </a:xfrm>
        <a:prstGeom xmlns:a="http://schemas.openxmlformats.org/drawingml/2006/main" prst="line">
          <a:avLst/>
        </a:prstGeom>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0.79289</cdr:x>
      <cdr:y>0.02761</cdr:y>
    </cdr:from>
    <cdr:to>
      <cdr:x>0.79289</cdr:x>
      <cdr:y>0.9146</cdr:y>
    </cdr:to>
    <cdr:cxnSp macro="">
      <cdr:nvCxnSpPr>
        <cdr:cNvPr id="3" name="Sirgkonnektor 2">
          <a:extLst xmlns:a="http://schemas.openxmlformats.org/drawingml/2006/main">
            <a:ext uri="{FF2B5EF4-FFF2-40B4-BE49-F238E27FC236}">
              <a16:creationId xmlns:a16="http://schemas.microsoft.com/office/drawing/2014/main" id="{FA3614CC-D966-42FC-BB8D-41D3F8340796}"/>
            </a:ext>
          </a:extLst>
        </cdr:cNvPr>
        <cdr:cNvCxnSpPr/>
      </cdr:nvCxnSpPr>
      <cdr:spPr>
        <a:xfrm xmlns:a="http://schemas.openxmlformats.org/drawingml/2006/main" flipV="1">
          <a:off x="8337714" y="120133"/>
          <a:ext cx="0" cy="3859601"/>
        </a:xfrm>
        <a:prstGeom xmlns:a="http://schemas.openxmlformats.org/drawingml/2006/main" prst="line">
          <a:avLst/>
        </a:prstGeom>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0.79289</cdr:x>
      <cdr:y>0.02761</cdr:y>
    </cdr:from>
    <cdr:to>
      <cdr:x>0.79289</cdr:x>
      <cdr:y>0.90727</cdr:y>
    </cdr:to>
    <cdr:cxnSp macro="">
      <cdr:nvCxnSpPr>
        <cdr:cNvPr id="3" name="Sirgkonnektor 2">
          <a:extLst xmlns:a="http://schemas.openxmlformats.org/drawingml/2006/main">
            <a:ext uri="{FF2B5EF4-FFF2-40B4-BE49-F238E27FC236}">
              <a16:creationId xmlns:a16="http://schemas.microsoft.com/office/drawing/2014/main" id="{FA3614CC-D966-42FC-BB8D-41D3F8340796}"/>
            </a:ext>
          </a:extLst>
        </cdr:cNvPr>
        <cdr:cNvCxnSpPr/>
      </cdr:nvCxnSpPr>
      <cdr:spPr>
        <a:xfrm xmlns:a="http://schemas.openxmlformats.org/drawingml/2006/main" flipV="1">
          <a:off x="8337714" y="120140"/>
          <a:ext cx="0" cy="3827714"/>
        </a:xfrm>
        <a:prstGeom xmlns:a="http://schemas.openxmlformats.org/drawingml/2006/main" prst="line">
          <a:avLst/>
        </a:prstGeom>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0.11829</cdr:x>
      <cdr:y>0.22112</cdr:y>
    </cdr:from>
    <cdr:to>
      <cdr:x>0.16076</cdr:x>
      <cdr:y>0.32375</cdr:y>
    </cdr:to>
    <cdr:sp macro="" textlink="">
      <cdr:nvSpPr>
        <cdr:cNvPr id="2" name="Ovaal 1">
          <a:extLst xmlns:a="http://schemas.openxmlformats.org/drawingml/2006/main">
            <a:ext uri="{FF2B5EF4-FFF2-40B4-BE49-F238E27FC236}">
              <a16:creationId xmlns:a16="http://schemas.microsoft.com/office/drawing/2014/main" id="{DBBEED0D-A249-445B-8027-5EC4C092D809}"/>
            </a:ext>
          </a:extLst>
        </cdr:cNvPr>
        <cdr:cNvSpPr/>
      </cdr:nvSpPr>
      <cdr:spPr>
        <a:xfrm xmlns:a="http://schemas.openxmlformats.org/drawingml/2006/main">
          <a:off x="1243925" y="962163"/>
          <a:ext cx="446568" cy="446567"/>
        </a:xfrm>
        <a:prstGeom xmlns:a="http://schemas.openxmlformats.org/drawingml/2006/main" prst="ellipse">
          <a:avLst/>
        </a:prstGeom>
        <a:noFill xmlns:a="http://schemas.openxmlformats.org/drawingml/2006/main"/>
        <a:ln xmlns:a="http://schemas.openxmlformats.org/drawingml/2006/main" w="19050" cap="flat" cmpd="sng" algn="ctr">
          <a:solidFill>
            <a:schemeClr val="accent2"/>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2"/>
        </a:fontRef>
      </cdr:style>
      <cdr:txBody>
        <a:bodyPr xmlns:a="http://schemas.openxmlformats.org/drawingml/2006/main" rtlCol="0" anchor="ctr"/>
        <a:lstStyle xmlns:a="http://schemas.openxmlformats.org/drawingml/2006/main">
          <a:defPPr>
            <a:defRPr lang="et-EE"/>
          </a:defPPr>
          <a:lvl1pPr marL="0" algn="l" defTabSz="914400" rtl="0" eaLnBrk="1" latinLnBrk="0" hangingPunct="1">
            <a:defRPr sz="1800" kern="1200">
              <a:solidFill>
                <a:schemeClr val="accent2"/>
              </a:solidFill>
              <a:latin typeface="+mn-lt"/>
              <a:ea typeface="+mn-ea"/>
              <a:cs typeface="+mn-cs"/>
            </a:defRPr>
          </a:lvl1pPr>
          <a:lvl2pPr marL="457200" algn="l" defTabSz="914400" rtl="0" eaLnBrk="1" latinLnBrk="0" hangingPunct="1">
            <a:defRPr sz="1800" kern="1200">
              <a:solidFill>
                <a:schemeClr val="accent2"/>
              </a:solidFill>
              <a:latin typeface="+mn-lt"/>
              <a:ea typeface="+mn-ea"/>
              <a:cs typeface="+mn-cs"/>
            </a:defRPr>
          </a:lvl2pPr>
          <a:lvl3pPr marL="914400" algn="l" defTabSz="914400" rtl="0" eaLnBrk="1" latinLnBrk="0" hangingPunct="1">
            <a:defRPr sz="1800" kern="1200">
              <a:solidFill>
                <a:schemeClr val="accent2"/>
              </a:solidFill>
              <a:latin typeface="+mn-lt"/>
              <a:ea typeface="+mn-ea"/>
              <a:cs typeface="+mn-cs"/>
            </a:defRPr>
          </a:lvl3pPr>
          <a:lvl4pPr marL="1371600" algn="l" defTabSz="914400" rtl="0" eaLnBrk="1" latinLnBrk="0" hangingPunct="1">
            <a:defRPr sz="1800" kern="1200">
              <a:solidFill>
                <a:schemeClr val="accent2"/>
              </a:solidFill>
              <a:latin typeface="+mn-lt"/>
              <a:ea typeface="+mn-ea"/>
              <a:cs typeface="+mn-cs"/>
            </a:defRPr>
          </a:lvl4pPr>
          <a:lvl5pPr marL="1828800" algn="l" defTabSz="914400" rtl="0" eaLnBrk="1" latinLnBrk="0" hangingPunct="1">
            <a:defRPr sz="1800" kern="1200">
              <a:solidFill>
                <a:schemeClr val="accent2"/>
              </a:solidFill>
              <a:latin typeface="+mn-lt"/>
              <a:ea typeface="+mn-ea"/>
              <a:cs typeface="+mn-cs"/>
            </a:defRPr>
          </a:lvl5pPr>
          <a:lvl6pPr marL="2286000" algn="l" defTabSz="914400" rtl="0" eaLnBrk="1" latinLnBrk="0" hangingPunct="1">
            <a:defRPr sz="1800" kern="1200">
              <a:solidFill>
                <a:schemeClr val="accent2"/>
              </a:solidFill>
              <a:latin typeface="+mn-lt"/>
              <a:ea typeface="+mn-ea"/>
              <a:cs typeface="+mn-cs"/>
            </a:defRPr>
          </a:lvl6pPr>
          <a:lvl7pPr marL="2743200" algn="l" defTabSz="914400" rtl="0" eaLnBrk="1" latinLnBrk="0" hangingPunct="1">
            <a:defRPr sz="1800" kern="1200">
              <a:solidFill>
                <a:schemeClr val="accent2"/>
              </a:solidFill>
              <a:latin typeface="+mn-lt"/>
              <a:ea typeface="+mn-ea"/>
              <a:cs typeface="+mn-cs"/>
            </a:defRPr>
          </a:lvl7pPr>
          <a:lvl8pPr marL="3200400" algn="l" defTabSz="914400" rtl="0" eaLnBrk="1" latinLnBrk="0" hangingPunct="1">
            <a:defRPr sz="1800" kern="1200">
              <a:solidFill>
                <a:schemeClr val="accent2"/>
              </a:solidFill>
              <a:latin typeface="+mn-lt"/>
              <a:ea typeface="+mn-ea"/>
              <a:cs typeface="+mn-cs"/>
            </a:defRPr>
          </a:lvl8pPr>
          <a:lvl9pPr marL="3657600" algn="l" defTabSz="914400" rtl="0" eaLnBrk="1" latinLnBrk="0" hangingPunct="1">
            <a:defRPr sz="1800" kern="1200">
              <a:solidFill>
                <a:schemeClr val="accent2"/>
              </a:solidFill>
              <a:latin typeface="+mn-lt"/>
              <a:ea typeface="+mn-ea"/>
              <a:cs typeface="+mn-cs"/>
            </a:defRPr>
          </a:lvl9pPr>
        </a:lstStyle>
        <a:p xmlns:a="http://schemas.openxmlformats.org/drawingml/2006/main">
          <a:pPr algn="ctr"/>
          <a:endParaRPr lang="et-EE"/>
        </a:p>
      </cdr:txBody>
    </cdr:sp>
  </cdr:relSizeAnchor>
  <cdr:relSizeAnchor xmlns:cdr="http://schemas.openxmlformats.org/drawingml/2006/chartDrawing">
    <cdr:from>
      <cdr:x>0.40815</cdr:x>
      <cdr:y>0.5</cdr:y>
    </cdr:from>
    <cdr:to>
      <cdr:x>0.45062</cdr:x>
      <cdr:y>0.60263</cdr:y>
    </cdr:to>
    <cdr:sp macro="" textlink="">
      <cdr:nvSpPr>
        <cdr:cNvPr id="3" name="Ovaal 2">
          <a:extLst xmlns:a="http://schemas.openxmlformats.org/drawingml/2006/main">
            <a:ext uri="{FF2B5EF4-FFF2-40B4-BE49-F238E27FC236}">
              <a16:creationId xmlns:a16="http://schemas.microsoft.com/office/drawing/2014/main" id="{DBBEED0D-A249-445B-8027-5EC4C092D809}"/>
            </a:ext>
          </a:extLst>
        </cdr:cNvPr>
        <cdr:cNvSpPr/>
      </cdr:nvSpPr>
      <cdr:spPr>
        <a:xfrm xmlns:a="http://schemas.openxmlformats.org/drawingml/2006/main">
          <a:off x="4291924" y="2175669"/>
          <a:ext cx="446568" cy="446567"/>
        </a:xfrm>
        <a:prstGeom xmlns:a="http://schemas.openxmlformats.org/drawingml/2006/main" prst="ellipse">
          <a:avLst/>
        </a:prstGeom>
        <a:noFill xmlns:a="http://schemas.openxmlformats.org/drawingml/2006/main"/>
        <a:ln xmlns:a="http://schemas.openxmlformats.org/drawingml/2006/main" w="19050" cap="flat" cmpd="sng" algn="ctr">
          <a:solidFill>
            <a:schemeClr val="accent2"/>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2"/>
        </a:fontRef>
      </cdr:style>
      <cdr:txBody>
        <a:bodyPr xmlns:a="http://schemas.openxmlformats.org/drawingml/2006/main" rtlCol="0" anchor="ctr"/>
        <a:lstStyle xmlns:a="http://schemas.openxmlformats.org/drawingml/2006/main">
          <a:defPPr>
            <a:defRPr lang="et-EE"/>
          </a:defPPr>
          <a:lvl1pPr marL="0" algn="l" defTabSz="914400" rtl="0" eaLnBrk="1" latinLnBrk="0" hangingPunct="1">
            <a:defRPr sz="1800" kern="1200">
              <a:solidFill>
                <a:schemeClr val="accent2"/>
              </a:solidFill>
              <a:latin typeface="+mn-lt"/>
              <a:ea typeface="+mn-ea"/>
              <a:cs typeface="+mn-cs"/>
            </a:defRPr>
          </a:lvl1pPr>
          <a:lvl2pPr marL="457200" algn="l" defTabSz="914400" rtl="0" eaLnBrk="1" latinLnBrk="0" hangingPunct="1">
            <a:defRPr sz="1800" kern="1200">
              <a:solidFill>
                <a:schemeClr val="accent2"/>
              </a:solidFill>
              <a:latin typeface="+mn-lt"/>
              <a:ea typeface="+mn-ea"/>
              <a:cs typeface="+mn-cs"/>
            </a:defRPr>
          </a:lvl2pPr>
          <a:lvl3pPr marL="914400" algn="l" defTabSz="914400" rtl="0" eaLnBrk="1" latinLnBrk="0" hangingPunct="1">
            <a:defRPr sz="1800" kern="1200">
              <a:solidFill>
                <a:schemeClr val="accent2"/>
              </a:solidFill>
              <a:latin typeface="+mn-lt"/>
              <a:ea typeface="+mn-ea"/>
              <a:cs typeface="+mn-cs"/>
            </a:defRPr>
          </a:lvl3pPr>
          <a:lvl4pPr marL="1371600" algn="l" defTabSz="914400" rtl="0" eaLnBrk="1" latinLnBrk="0" hangingPunct="1">
            <a:defRPr sz="1800" kern="1200">
              <a:solidFill>
                <a:schemeClr val="accent2"/>
              </a:solidFill>
              <a:latin typeface="+mn-lt"/>
              <a:ea typeface="+mn-ea"/>
              <a:cs typeface="+mn-cs"/>
            </a:defRPr>
          </a:lvl4pPr>
          <a:lvl5pPr marL="1828800" algn="l" defTabSz="914400" rtl="0" eaLnBrk="1" latinLnBrk="0" hangingPunct="1">
            <a:defRPr sz="1800" kern="1200">
              <a:solidFill>
                <a:schemeClr val="accent2"/>
              </a:solidFill>
              <a:latin typeface="+mn-lt"/>
              <a:ea typeface="+mn-ea"/>
              <a:cs typeface="+mn-cs"/>
            </a:defRPr>
          </a:lvl5pPr>
          <a:lvl6pPr marL="2286000" algn="l" defTabSz="914400" rtl="0" eaLnBrk="1" latinLnBrk="0" hangingPunct="1">
            <a:defRPr sz="1800" kern="1200">
              <a:solidFill>
                <a:schemeClr val="accent2"/>
              </a:solidFill>
              <a:latin typeface="+mn-lt"/>
              <a:ea typeface="+mn-ea"/>
              <a:cs typeface="+mn-cs"/>
            </a:defRPr>
          </a:lvl6pPr>
          <a:lvl7pPr marL="2743200" algn="l" defTabSz="914400" rtl="0" eaLnBrk="1" latinLnBrk="0" hangingPunct="1">
            <a:defRPr sz="1800" kern="1200">
              <a:solidFill>
                <a:schemeClr val="accent2"/>
              </a:solidFill>
              <a:latin typeface="+mn-lt"/>
              <a:ea typeface="+mn-ea"/>
              <a:cs typeface="+mn-cs"/>
            </a:defRPr>
          </a:lvl7pPr>
          <a:lvl8pPr marL="3200400" algn="l" defTabSz="914400" rtl="0" eaLnBrk="1" latinLnBrk="0" hangingPunct="1">
            <a:defRPr sz="1800" kern="1200">
              <a:solidFill>
                <a:schemeClr val="accent2"/>
              </a:solidFill>
              <a:latin typeface="+mn-lt"/>
              <a:ea typeface="+mn-ea"/>
              <a:cs typeface="+mn-cs"/>
            </a:defRPr>
          </a:lvl8pPr>
          <a:lvl9pPr marL="3657600" algn="l" defTabSz="914400" rtl="0" eaLnBrk="1" latinLnBrk="0" hangingPunct="1">
            <a:defRPr sz="1800" kern="1200">
              <a:solidFill>
                <a:schemeClr val="accent2"/>
              </a:solidFill>
              <a:latin typeface="+mn-lt"/>
              <a:ea typeface="+mn-ea"/>
              <a:cs typeface="+mn-cs"/>
            </a:defRPr>
          </a:lvl9pPr>
        </a:lstStyle>
        <a:p xmlns:a="http://schemas.openxmlformats.org/drawingml/2006/main">
          <a:pPr algn="ctr"/>
          <a:endParaRPr lang="et-EE"/>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69F7D-A912-4A51-A67F-0E9F91DBBF5D}" type="datetimeFigureOut">
              <a:rPr lang="et-EE"/>
              <a:t>15.02.2021</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235BA-2F31-4887-BEA9-A68F00750DA3}" type="slidenum">
              <a:rPr lang="et-EE"/>
              <a:t>‹#›</a:t>
            </a:fld>
            <a:endParaRPr lang="et-EE"/>
          </a:p>
        </p:txBody>
      </p:sp>
    </p:spTree>
    <p:extLst>
      <p:ext uri="{BB962C8B-B14F-4D97-AF65-F5344CB8AC3E}">
        <p14:creationId xmlns:p14="http://schemas.microsoft.com/office/powerpoint/2010/main" val="4073201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2</a:t>
            </a:fld>
            <a:endParaRPr lang="et-EE"/>
          </a:p>
        </p:txBody>
      </p:sp>
    </p:spTree>
    <p:extLst>
      <p:ext uri="{BB962C8B-B14F-4D97-AF65-F5344CB8AC3E}">
        <p14:creationId xmlns:p14="http://schemas.microsoft.com/office/powerpoint/2010/main" val="2659904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3</a:t>
            </a:fld>
            <a:endParaRPr lang="et-EE"/>
          </a:p>
        </p:txBody>
      </p:sp>
    </p:spTree>
    <p:extLst>
      <p:ext uri="{BB962C8B-B14F-4D97-AF65-F5344CB8AC3E}">
        <p14:creationId xmlns:p14="http://schemas.microsoft.com/office/powerpoint/2010/main" val="184478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070235BA-2F31-4887-BEA9-A68F00750DA3}" type="slidenum">
              <a:rPr lang="et-EE"/>
              <a:t>4</a:t>
            </a:fld>
            <a:endParaRPr lang="et-EE"/>
          </a:p>
        </p:txBody>
      </p:sp>
    </p:spTree>
    <p:extLst>
      <p:ext uri="{BB962C8B-B14F-4D97-AF65-F5344CB8AC3E}">
        <p14:creationId xmlns:p14="http://schemas.microsoft.com/office/powerpoint/2010/main" val="3043001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12</a:t>
            </a:fld>
            <a:endParaRPr lang="et-EE"/>
          </a:p>
        </p:txBody>
      </p:sp>
    </p:spTree>
    <p:extLst>
      <p:ext uri="{BB962C8B-B14F-4D97-AF65-F5344CB8AC3E}">
        <p14:creationId xmlns:p14="http://schemas.microsoft.com/office/powerpoint/2010/main" val="1075175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dirty="0">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16</a:t>
            </a:fld>
            <a:endParaRPr lang="et-EE"/>
          </a:p>
        </p:txBody>
      </p:sp>
    </p:spTree>
    <p:extLst>
      <p:ext uri="{BB962C8B-B14F-4D97-AF65-F5344CB8AC3E}">
        <p14:creationId xmlns:p14="http://schemas.microsoft.com/office/powerpoint/2010/main" val="3913402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dirty="0">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17</a:t>
            </a:fld>
            <a:endParaRPr lang="et-EE"/>
          </a:p>
        </p:txBody>
      </p:sp>
    </p:spTree>
    <p:extLst>
      <p:ext uri="{BB962C8B-B14F-4D97-AF65-F5344CB8AC3E}">
        <p14:creationId xmlns:p14="http://schemas.microsoft.com/office/powerpoint/2010/main" val="181279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18</a:t>
            </a:fld>
            <a:endParaRPr lang="et-EE"/>
          </a:p>
        </p:txBody>
      </p:sp>
    </p:spTree>
    <p:extLst>
      <p:ext uri="{BB962C8B-B14F-4D97-AF65-F5344CB8AC3E}">
        <p14:creationId xmlns:p14="http://schemas.microsoft.com/office/powerpoint/2010/main" val="3091372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dirty="0">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20</a:t>
            </a:fld>
            <a:endParaRPr lang="et-EE"/>
          </a:p>
        </p:txBody>
      </p:sp>
    </p:spTree>
    <p:extLst>
      <p:ext uri="{BB962C8B-B14F-4D97-AF65-F5344CB8AC3E}">
        <p14:creationId xmlns:p14="http://schemas.microsoft.com/office/powerpoint/2010/main" val="2607352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dirty="0">
              <a:cs typeface="Calibri"/>
            </a:endParaRPr>
          </a:p>
        </p:txBody>
      </p:sp>
      <p:sp>
        <p:nvSpPr>
          <p:cNvPr id="4" name="Slaidinumbri kohatäide 3"/>
          <p:cNvSpPr>
            <a:spLocks noGrp="1"/>
          </p:cNvSpPr>
          <p:nvPr>
            <p:ph type="sldNum" sz="quarter" idx="5"/>
          </p:nvPr>
        </p:nvSpPr>
        <p:spPr/>
        <p:txBody>
          <a:bodyPr/>
          <a:lstStyle/>
          <a:p>
            <a:fld id="{070235BA-2F31-4887-BEA9-A68F00750DA3}" type="slidenum">
              <a:rPr lang="et-EE"/>
              <a:t>21</a:t>
            </a:fld>
            <a:endParaRPr lang="et-EE"/>
          </a:p>
        </p:txBody>
      </p:sp>
    </p:spTree>
    <p:extLst>
      <p:ext uri="{BB962C8B-B14F-4D97-AF65-F5344CB8AC3E}">
        <p14:creationId xmlns:p14="http://schemas.microsoft.com/office/powerpoint/2010/main" val="2611145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CB2B906-7A1E-44B5-9343-EB4E928BBDC9}"/>
              </a:ext>
            </a:extLst>
          </p:cNvPr>
          <p:cNvSpPr>
            <a:spLocks noGrp="1"/>
          </p:cNvSpPr>
          <p:nvPr>
            <p:ph type="ctrTitle"/>
          </p:nvPr>
        </p:nvSpPr>
        <p:spPr>
          <a:xfrm>
            <a:off x="1524000" y="1122363"/>
            <a:ext cx="9144000" cy="2387600"/>
          </a:xfrm>
        </p:spPr>
        <p:txBody>
          <a:bodyPr anchor="b"/>
          <a:lstStyle>
            <a:lvl1pPr algn="ctr">
              <a:defRPr sz="6000"/>
            </a:lvl1pPr>
          </a:lstStyle>
          <a:p>
            <a:r>
              <a:rPr lang="et-EE"/>
              <a:t>Klõpsake juhteksemplari pealkirja laadi redigeerimiseks</a:t>
            </a:r>
          </a:p>
        </p:txBody>
      </p:sp>
      <p:sp>
        <p:nvSpPr>
          <p:cNvPr id="3" name="Alapealkiri 2">
            <a:extLst>
              <a:ext uri="{FF2B5EF4-FFF2-40B4-BE49-F238E27FC236}">
                <a16:creationId xmlns:a16="http://schemas.microsoft.com/office/drawing/2014/main" id="{F3DDE704-1335-4452-AB6F-636CCF960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ABBCA1E9-5364-4036-ABD3-908F33650878}"/>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E5EA0EBC-430C-4BF4-AB2B-199A0A36DE0B}"/>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22D50D7E-D992-42F8-B184-A4F60E080C3B}"/>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2128264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C2F6865-2E0A-4759-8A75-5C4C3F80C43D}"/>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A74A1194-D605-4BBA-9709-D555FD9AE766}"/>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F847C172-AB00-4FAE-8428-2FE1F3D18600}"/>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3EEB9821-28F7-43FB-8601-5998AA52A293}"/>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8648CD54-AC66-4CEC-8A5D-9B22E782C305}"/>
              </a:ext>
            </a:extLst>
          </p:cNvPr>
          <p:cNvSpPr>
            <a:spLocks noGrp="1"/>
          </p:cNvSpPr>
          <p:nvPr>
            <p:ph type="sldNum" sz="quarter" idx="12"/>
          </p:nvPr>
        </p:nvSpPr>
        <p:spPr/>
        <p:txBody>
          <a:bodyPr/>
          <a:lstStyle/>
          <a:p>
            <a:fld id="{B229A94A-563D-431F-8DC5-C159E5B4FB8C}" type="slidenum">
              <a:rPr lang="et-EE" smtClean="0"/>
              <a:t>‹#›</a:t>
            </a:fld>
            <a:endParaRPr lang="et-EE"/>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131439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0D512B2-8104-4BC0-A1B0-2FD5F53DEBD3}"/>
              </a:ext>
            </a:extLst>
          </p:cNvPr>
          <p:cNvSpPr>
            <a:spLocks noGrp="1"/>
          </p:cNvSpPr>
          <p:nvPr>
            <p:ph type="title"/>
          </p:nvPr>
        </p:nvSpPr>
        <p:spPr>
          <a:xfrm>
            <a:off x="831850" y="1709738"/>
            <a:ext cx="10515600" cy="2852737"/>
          </a:xfrm>
        </p:spPr>
        <p:txBody>
          <a:bodyPr anchor="b"/>
          <a:lstStyle>
            <a:lvl1pPr>
              <a:defRPr sz="6000"/>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6A8FA2D0-EF5D-495C-9A07-831E8EE084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Klõpsake juhteksemplari tekstilaadide redigeerimiseks</a:t>
            </a:r>
          </a:p>
        </p:txBody>
      </p:sp>
      <p:sp>
        <p:nvSpPr>
          <p:cNvPr id="4" name="Kuupäeva kohatäide 3">
            <a:extLst>
              <a:ext uri="{FF2B5EF4-FFF2-40B4-BE49-F238E27FC236}">
                <a16:creationId xmlns:a16="http://schemas.microsoft.com/office/drawing/2014/main" id="{93E6074C-3215-406F-BBEB-763143DC3C12}"/>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1588A839-D3BB-4880-9FB2-FD3F71A6F0C0}"/>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08C77D97-DBFF-4B3C-B331-C70831F8FC9D}"/>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2337513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A174B66-8961-43B0-B702-213C114E8418}"/>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23254350-3ECC-4AF8-8FA7-B62D10D7A352}"/>
              </a:ext>
            </a:extLst>
          </p:cNvPr>
          <p:cNvSpPr>
            <a:spLocks noGrp="1"/>
          </p:cNvSpPr>
          <p:nvPr>
            <p:ph sz="half" idx="1"/>
          </p:nvPr>
        </p:nvSpPr>
        <p:spPr>
          <a:xfrm>
            <a:off x="838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D61DAE5B-0540-4B32-BBB7-175D4EC5FA87}"/>
              </a:ext>
            </a:extLst>
          </p:cNvPr>
          <p:cNvSpPr>
            <a:spLocks noGrp="1"/>
          </p:cNvSpPr>
          <p:nvPr>
            <p:ph sz="half" idx="2"/>
          </p:nvPr>
        </p:nvSpPr>
        <p:spPr>
          <a:xfrm>
            <a:off x="6172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E3152CBC-A328-4518-96E0-22586F89D8D3}"/>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6" name="Jaluse kohatäide 5">
            <a:extLst>
              <a:ext uri="{FF2B5EF4-FFF2-40B4-BE49-F238E27FC236}">
                <a16:creationId xmlns:a16="http://schemas.microsoft.com/office/drawing/2014/main" id="{C5A61477-A64D-42D5-91DD-D12B5D31C763}"/>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C3A66D50-0780-49B7-BEA9-90B153BB6B9C}"/>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1049573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C4147BD-EC0A-4D57-8176-DD33FEAD8EE6}"/>
              </a:ext>
            </a:extLst>
          </p:cNvPr>
          <p:cNvSpPr>
            <a:spLocks noGrp="1"/>
          </p:cNvSpPr>
          <p:nvPr>
            <p:ph type="title"/>
          </p:nvPr>
        </p:nvSpPr>
        <p:spPr>
          <a:xfrm>
            <a:off x="839788" y="365125"/>
            <a:ext cx="10515600" cy="1325563"/>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A95A6DA4-08B5-4FA4-8A5F-98EDC8E758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4" name="Sisu kohatäide 3">
            <a:extLst>
              <a:ext uri="{FF2B5EF4-FFF2-40B4-BE49-F238E27FC236}">
                <a16:creationId xmlns:a16="http://schemas.microsoft.com/office/drawing/2014/main" id="{4E5FAA48-D74D-4B36-9271-A907FC9D782A}"/>
              </a:ext>
            </a:extLst>
          </p:cNvPr>
          <p:cNvSpPr>
            <a:spLocks noGrp="1"/>
          </p:cNvSpPr>
          <p:nvPr>
            <p:ph sz="half" idx="2"/>
          </p:nvPr>
        </p:nvSpPr>
        <p:spPr>
          <a:xfrm>
            <a:off x="839788" y="2505075"/>
            <a:ext cx="5157787"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D3B46CBC-45A0-4ECC-BF10-DCE816458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6" name="Sisu kohatäide 5">
            <a:extLst>
              <a:ext uri="{FF2B5EF4-FFF2-40B4-BE49-F238E27FC236}">
                <a16:creationId xmlns:a16="http://schemas.microsoft.com/office/drawing/2014/main" id="{90EC8ECD-4BCF-4DB9-9AB9-56E4E0309BA9}"/>
              </a:ext>
            </a:extLst>
          </p:cNvPr>
          <p:cNvSpPr>
            <a:spLocks noGrp="1"/>
          </p:cNvSpPr>
          <p:nvPr>
            <p:ph sz="quarter" idx="4"/>
          </p:nvPr>
        </p:nvSpPr>
        <p:spPr>
          <a:xfrm>
            <a:off x="6172200" y="2505075"/>
            <a:ext cx="5183188"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5D0F7FE7-966D-46A5-9EED-F00A02B42A09}"/>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8" name="Jaluse kohatäide 7">
            <a:extLst>
              <a:ext uri="{FF2B5EF4-FFF2-40B4-BE49-F238E27FC236}">
                <a16:creationId xmlns:a16="http://schemas.microsoft.com/office/drawing/2014/main" id="{9519EB2B-E606-4999-BC95-9BDF173BD20D}"/>
              </a:ext>
            </a:extLst>
          </p:cNvPr>
          <p:cNvSpPr>
            <a:spLocks noGrp="1"/>
          </p:cNvSpPr>
          <p:nvPr>
            <p:ph type="ftr" sz="quarter" idx="11"/>
          </p:nvPr>
        </p:nvSpPr>
        <p:spPr/>
        <p:txBody>
          <a:bodyPr/>
          <a:lstStyle/>
          <a:p>
            <a:endParaRPr lang="et-EE"/>
          </a:p>
        </p:txBody>
      </p:sp>
      <p:sp>
        <p:nvSpPr>
          <p:cNvPr id="9" name="Slaidinumbri kohatäide 8">
            <a:extLst>
              <a:ext uri="{FF2B5EF4-FFF2-40B4-BE49-F238E27FC236}">
                <a16:creationId xmlns:a16="http://schemas.microsoft.com/office/drawing/2014/main" id="{345104B0-3E06-469D-9A7D-94E4F8179E96}"/>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78174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665A7BC-DF44-4F6E-AC8E-8D303331AD13}"/>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92A7A1F5-8EC3-4089-AB6F-206B6619E20F}"/>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4" name="Jaluse kohatäide 3">
            <a:extLst>
              <a:ext uri="{FF2B5EF4-FFF2-40B4-BE49-F238E27FC236}">
                <a16:creationId xmlns:a16="http://schemas.microsoft.com/office/drawing/2014/main" id="{361F53F3-F742-4300-ACAB-FBDE1CB01604}"/>
              </a:ext>
            </a:extLst>
          </p:cNvPr>
          <p:cNvSpPr>
            <a:spLocks noGrp="1"/>
          </p:cNvSpPr>
          <p:nvPr>
            <p:ph type="ftr" sz="quarter" idx="11"/>
          </p:nvPr>
        </p:nvSpPr>
        <p:spPr/>
        <p:txBody>
          <a:bodyPr/>
          <a:lstStyle/>
          <a:p>
            <a:endParaRPr lang="et-EE"/>
          </a:p>
        </p:txBody>
      </p:sp>
      <p:sp>
        <p:nvSpPr>
          <p:cNvPr id="5" name="Slaidinumbri kohatäide 4">
            <a:extLst>
              <a:ext uri="{FF2B5EF4-FFF2-40B4-BE49-F238E27FC236}">
                <a16:creationId xmlns:a16="http://schemas.microsoft.com/office/drawing/2014/main" id="{52F5248F-7604-4AF3-90F0-8F3E6FC63007}"/>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3011374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7D1BC92F-4EB6-41FF-AF5E-3311EA43F87E}"/>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3" name="Jaluse kohatäide 2">
            <a:extLst>
              <a:ext uri="{FF2B5EF4-FFF2-40B4-BE49-F238E27FC236}">
                <a16:creationId xmlns:a16="http://schemas.microsoft.com/office/drawing/2014/main" id="{9DA37AE2-5061-4DC8-906A-B9F20D2188F1}"/>
              </a:ext>
            </a:extLst>
          </p:cNvPr>
          <p:cNvSpPr>
            <a:spLocks noGrp="1"/>
          </p:cNvSpPr>
          <p:nvPr>
            <p:ph type="ftr" sz="quarter" idx="11"/>
          </p:nvPr>
        </p:nvSpPr>
        <p:spPr/>
        <p:txBody>
          <a:bodyPr/>
          <a:lstStyle/>
          <a:p>
            <a:endParaRPr lang="et-EE"/>
          </a:p>
        </p:txBody>
      </p:sp>
      <p:sp>
        <p:nvSpPr>
          <p:cNvPr id="4" name="Slaidinumbri kohatäide 3">
            <a:extLst>
              <a:ext uri="{FF2B5EF4-FFF2-40B4-BE49-F238E27FC236}">
                <a16:creationId xmlns:a16="http://schemas.microsoft.com/office/drawing/2014/main" id="{419E3295-2311-4477-8C5A-3F3AF4579864}"/>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180243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456B007-585F-4559-A338-8D0D9336BB90}"/>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6C685BC5-7FE3-4E16-B909-CBAF4FF7AC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3ADCD7C3-544E-44AE-8DBB-A1010DDA7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116D591E-2DCC-4EE3-9C5A-051D8CB1231F}"/>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6" name="Jaluse kohatäide 5">
            <a:extLst>
              <a:ext uri="{FF2B5EF4-FFF2-40B4-BE49-F238E27FC236}">
                <a16:creationId xmlns:a16="http://schemas.microsoft.com/office/drawing/2014/main" id="{B4224122-C1AC-4E89-9B7C-07E63953EA70}"/>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9E044FD3-48B5-4E25-B373-C78A6532A7E8}"/>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149916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3292FB6-C745-4FC7-9C2D-8CBD13ADC82A}"/>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B1E4F257-5391-4407-B539-303623AC79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a:extLst>
              <a:ext uri="{FF2B5EF4-FFF2-40B4-BE49-F238E27FC236}">
                <a16:creationId xmlns:a16="http://schemas.microsoft.com/office/drawing/2014/main" id="{64998056-4C5F-4C8B-9300-07FAD8338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1B3EB577-DB09-4E43-91B7-5224E3BACAEF}"/>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6" name="Jaluse kohatäide 5">
            <a:extLst>
              <a:ext uri="{FF2B5EF4-FFF2-40B4-BE49-F238E27FC236}">
                <a16:creationId xmlns:a16="http://schemas.microsoft.com/office/drawing/2014/main" id="{5C3687BF-CF7F-4C67-8E04-F09755F64189}"/>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B14A8A02-C347-4779-8FC9-797676CFCA5C}"/>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1519832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C559303-8AB3-40F5-9DEF-EB3FE8C0B70D}"/>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2F8FE3FC-1E86-4C78-9675-9E6546955082}"/>
              </a:ext>
            </a:extLst>
          </p:cNvPr>
          <p:cNvSpPr>
            <a:spLocks noGrp="1"/>
          </p:cNvSpPr>
          <p:nvPr>
            <p:ph type="body" orient="vert" idx="1"/>
          </p:nvPr>
        </p:nvSpPr>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E4D6B210-EEF1-4AAB-9EBC-F0001B8D4A6D}"/>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C1DD84B5-8172-4E70-9271-727709CCB163}"/>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50833496-567D-4CD4-9F84-4E5DDAD95F45}"/>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682126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D6871B7D-46C9-4176-80DE-8040D1FDFBEE}"/>
              </a:ext>
            </a:extLst>
          </p:cNvPr>
          <p:cNvSpPr>
            <a:spLocks noGrp="1"/>
          </p:cNvSpPr>
          <p:nvPr>
            <p:ph type="title" orient="vert"/>
          </p:nvPr>
        </p:nvSpPr>
        <p:spPr>
          <a:xfrm>
            <a:off x="8724900" y="365125"/>
            <a:ext cx="2628900" cy="5811838"/>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8E554E66-6DD1-43E8-9B6E-7446FD8864B6}"/>
              </a:ext>
            </a:extLst>
          </p:cNvPr>
          <p:cNvSpPr>
            <a:spLocks noGrp="1"/>
          </p:cNvSpPr>
          <p:nvPr>
            <p:ph type="body" orient="vert" idx="1"/>
          </p:nvPr>
        </p:nvSpPr>
        <p:spPr>
          <a:xfrm>
            <a:off x="838200" y="365125"/>
            <a:ext cx="7734300" cy="5811838"/>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68C2C9BF-4977-4BD4-B770-F923A7B3A8DE}"/>
              </a:ext>
            </a:extLst>
          </p:cNvPr>
          <p:cNvSpPr>
            <a:spLocks noGrp="1"/>
          </p:cNvSpPr>
          <p:nvPr>
            <p:ph type="dt" sz="half" idx="10"/>
          </p:nvPr>
        </p:nvSpPr>
        <p:spPr/>
        <p:txBody>
          <a:body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1027FADB-7ABD-4857-964C-6B9B6E85318B}"/>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5C022E05-0D8F-43C0-8147-5A5EAA8A8FB8}"/>
              </a:ext>
            </a:extLst>
          </p:cNvPr>
          <p:cNvSpPr>
            <a:spLocks noGrp="1"/>
          </p:cNvSpPr>
          <p:nvPr>
            <p:ph type="sldNum" sz="quarter" idx="12"/>
          </p:nvPr>
        </p:nvSpPr>
        <p:spPr/>
        <p:txBody>
          <a:bodyPr/>
          <a:lstStyle/>
          <a:p>
            <a:fld id="{B229A94A-563D-431F-8DC5-C159E5B4FB8C}" type="slidenum">
              <a:rPr lang="et-EE" smtClean="0"/>
              <a:t>‹#›</a:t>
            </a:fld>
            <a:endParaRPr lang="et-EE"/>
          </a:p>
        </p:txBody>
      </p:sp>
    </p:spTree>
    <p:extLst>
      <p:ext uri="{BB962C8B-B14F-4D97-AF65-F5344CB8AC3E}">
        <p14:creationId xmlns:p14="http://schemas.microsoft.com/office/powerpoint/2010/main" val="1534148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35C9EA1E-4278-4FC7-9CF2-3D8602FE83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F208EF40-C743-44E3-8912-95BA121D3D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D52647E6-1CFE-4192-A138-B01147178C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DA326-D63A-4A87-8730-7C52EDAFF9A7}" type="datetimeFigureOut">
              <a:rPr lang="et-EE" smtClean="0"/>
              <a:t>15.02.2021</a:t>
            </a:fld>
            <a:endParaRPr lang="et-EE"/>
          </a:p>
        </p:txBody>
      </p:sp>
      <p:sp>
        <p:nvSpPr>
          <p:cNvPr id="5" name="Jaluse kohatäide 4">
            <a:extLst>
              <a:ext uri="{FF2B5EF4-FFF2-40B4-BE49-F238E27FC236}">
                <a16:creationId xmlns:a16="http://schemas.microsoft.com/office/drawing/2014/main" id="{B77004A4-00AB-420F-ACFE-D264165311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a:extLst>
              <a:ext uri="{FF2B5EF4-FFF2-40B4-BE49-F238E27FC236}">
                <a16:creationId xmlns:a16="http://schemas.microsoft.com/office/drawing/2014/main" id="{94148892-8757-418F-BF9C-675426E06A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9A94A-563D-431F-8DC5-C159E5B4FB8C}" type="slidenum">
              <a:rPr lang="et-EE" smtClean="0"/>
              <a:t>‹#›</a:t>
            </a:fld>
            <a:endParaRPr lang="et-EE"/>
          </a:p>
        </p:txBody>
      </p:sp>
    </p:spTree>
    <p:extLst>
      <p:ext uri="{BB962C8B-B14F-4D97-AF65-F5344CB8AC3E}">
        <p14:creationId xmlns:p14="http://schemas.microsoft.com/office/powerpoint/2010/main" val="2161644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kaupo.koppel@praxis.e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mailto:merilen.laurimae@praxis.e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EC759C7-6479-43A1-B42D-63CA82A71419}"/>
              </a:ext>
            </a:extLst>
          </p:cNvPr>
          <p:cNvSpPr>
            <a:spLocks noGrp="1"/>
          </p:cNvSpPr>
          <p:nvPr>
            <p:ph type="ctrTitle"/>
          </p:nvPr>
        </p:nvSpPr>
        <p:spPr>
          <a:xfrm>
            <a:off x="1524000" y="1491400"/>
            <a:ext cx="9144000" cy="2027159"/>
          </a:xfrm>
        </p:spPr>
        <p:txBody>
          <a:bodyPr>
            <a:normAutofit/>
          </a:bodyPr>
          <a:lstStyle/>
          <a:p>
            <a:r>
              <a:rPr lang="et-EE" sz="4000" b="1" dirty="0"/>
              <a:t>Töötukassa töötasu hüvitis:</a:t>
            </a:r>
            <a:br>
              <a:rPr lang="et-EE" sz="4000" b="1" dirty="0"/>
            </a:br>
            <a:r>
              <a:rPr lang="et-EE" sz="4000" b="1" dirty="0" smtClean="0"/>
              <a:t>poliitikaanalüüs</a:t>
            </a:r>
            <a:r>
              <a:rPr lang="et-EE" sz="4400" b="1" dirty="0" smtClean="0"/>
              <a:t/>
            </a:r>
            <a:br>
              <a:rPr lang="et-EE" sz="4400" b="1" dirty="0" smtClean="0"/>
            </a:br>
            <a:r>
              <a:rPr lang="et-EE" sz="3600" dirty="0" smtClean="0"/>
              <a:t>TP2</a:t>
            </a:r>
            <a:endParaRPr lang="et-EE" sz="3600" dirty="0"/>
          </a:p>
        </p:txBody>
      </p:sp>
      <p:pic>
        <p:nvPicPr>
          <p:cNvPr id="10" name="Picture 3">
            <a:extLst>
              <a:ext uri="{FF2B5EF4-FFF2-40B4-BE49-F238E27FC236}">
                <a16:creationId xmlns:a16="http://schemas.microsoft.com/office/drawing/2014/main" id="{7DCA8C91-56F1-4E6B-AB7F-7A8851D120C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077013" y="418362"/>
            <a:ext cx="1555144" cy="900000"/>
          </a:xfrm>
          <a:prstGeom prst="rect">
            <a:avLst/>
          </a:prstGeom>
        </p:spPr>
      </p:pic>
      <p:pic>
        <p:nvPicPr>
          <p:cNvPr id="12" name="Picture 6">
            <a:extLst>
              <a:ext uri="{FF2B5EF4-FFF2-40B4-BE49-F238E27FC236}">
                <a16:creationId xmlns:a16="http://schemas.microsoft.com/office/drawing/2014/main" id="{762B3722-9005-4D60-BAAC-9D50A984CA2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2992" y="5845157"/>
            <a:ext cx="2448001" cy="432000"/>
          </a:xfrm>
          <a:prstGeom prst="rect">
            <a:avLst/>
          </a:prstGeom>
        </p:spPr>
      </p:pic>
      <p:pic>
        <p:nvPicPr>
          <p:cNvPr id="14" name="Picture 5">
            <a:extLst>
              <a:ext uri="{FF2B5EF4-FFF2-40B4-BE49-F238E27FC236}">
                <a16:creationId xmlns:a16="http://schemas.microsoft.com/office/drawing/2014/main" id="{0BA3CDB1-3C36-4D32-8235-8A4AF0F69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6792" y="5513672"/>
            <a:ext cx="3118138" cy="940027"/>
          </a:xfrm>
          <a:prstGeom prst="rect">
            <a:avLst/>
          </a:prstGeom>
        </p:spPr>
      </p:pic>
      <p:pic>
        <p:nvPicPr>
          <p:cNvPr id="16" name="Picture 4">
            <a:extLst>
              <a:ext uri="{FF2B5EF4-FFF2-40B4-BE49-F238E27FC236}">
                <a16:creationId xmlns:a16="http://schemas.microsoft.com/office/drawing/2014/main" id="{07A02531-0EF8-4B40-9CF4-7FD486B338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3849" y="5513672"/>
            <a:ext cx="2326154" cy="972000"/>
          </a:xfrm>
          <a:prstGeom prst="rect">
            <a:avLst/>
          </a:prstGeom>
        </p:spPr>
      </p:pic>
      <p:sp>
        <p:nvSpPr>
          <p:cNvPr id="15" name="Subtitle 4">
            <a:extLst>
              <a:ext uri="{FF2B5EF4-FFF2-40B4-BE49-F238E27FC236}">
                <a16:creationId xmlns:a16="http://schemas.microsoft.com/office/drawing/2014/main" id="{76179E6F-2098-47C1-96CA-180686A8ADB8}"/>
              </a:ext>
            </a:extLst>
          </p:cNvPr>
          <p:cNvSpPr>
            <a:spLocks noGrp="1"/>
          </p:cNvSpPr>
          <p:nvPr>
            <p:ph type="subTitle" idx="1"/>
          </p:nvPr>
        </p:nvSpPr>
        <p:spPr>
          <a:xfrm>
            <a:off x="1523999" y="3640477"/>
            <a:ext cx="9144000" cy="905307"/>
          </a:xfrm>
        </p:spPr>
        <p:txBody>
          <a:bodyPr>
            <a:normAutofit/>
          </a:bodyPr>
          <a:lstStyle/>
          <a:p>
            <a:r>
              <a:rPr lang="et-EE" sz="2000" dirty="0" smtClean="0"/>
              <a:t>Uuring „COVID-19 seotud majandusmõjude ning nende pehmendamiseks mõeldud poliitikameetmete tõhususe hindamine“</a:t>
            </a:r>
            <a:endParaRPr lang="en-US" sz="2000" dirty="0"/>
          </a:p>
        </p:txBody>
      </p:sp>
      <p:sp>
        <p:nvSpPr>
          <p:cNvPr id="17" name="Subtitle 4">
            <a:extLst>
              <a:ext uri="{FF2B5EF4-FFF2-40B4-BE49-F238E27FC236}">
                <a16:creationId xmlns:a16="http://schemas.microsoft.com/office/drawing/2014/main" id="{76179E6F-2098-47C1-96CA-180686A8ADB8}"/>
              </a:ext>
            </a:extLst>
          </p:cNvPr>
          <p:cNvSpPr txBox="1">
            <a:spLocks/>
          </p:cNvSpPr>
          <p:nvPr/>
        </p:nvSpPr>
        <p:spPr>
          <a:xfrm>
            <a:off x="1447475" y="4650200"/>
            <a:ext cx="9144000" cy="7415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t-EE" sz="1600" dirty="0" smtClean="0"/>
              <a:t>Juhtkomisjoni kohtumine </a:t>
            </a:r>
          </a:p>
          <a:p>
            <a:r>
              <a:rPr lang="et-EE" sz="1600" dirty="0" smtClean="0"/>
              <a:t>16.02.2021</a:t>
            </a:r>
            <a:endParaRPr lang="en-US" sz="1600" dirty="0"/>
          </a:p>
        </p:txBody>
      </p:sp>
    </p:spTree>
    <p:extLst>
      <p:ext uri="{BB962C8B-B14F-4D97-AF65-F5344CB8AC3E}">
        <p14:creationId xmlns:p14="http://schemas.microsoft.com/office/powerpoint/2010/main" val="667783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38B0500-1399-44F8-831B-92928A660FB5}"/>
              </a:ext>
            </a:extLst>
          </p:cNvPr>
          <p:cNvSpPr>
            <a:spLocks noGrp="1"/>
          </p:cNvSpPr>
          <p:nvPr>
            <p:ph type="title"/>
          </p:nvPr>
        </p:nvSpPr>
        <p:spPr>
          <a:xfrm>
            <a:off x="838200" y="365125"/>
            <a:ext cx="10515600" cy="1325563"/>
          </a:xfrm>
        </p:spPr>
        <p:txBody>
          <a:bodyPr>
            <a:normAutofit/>
          </a:bodyPr>
          <a:lstStyle/>
          <a:p>
            <a:r>
              <a:rPr lang="et-EE" dirty="0"/>
              <a:t>Kontekst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6B5A4D05-DAF4-43A9-AA02-B5E10E98B9A5}"/>
              </a:ext>
            </a:extLst>
          </p:cNvPr>
          <p:cNvSpPr>
            <a:spLocks noGrp="1"/>
          </p:cNvSpPr>
          <p:nvPr>
            <p:ph idx="1"/>
          </p:nvPr>
        </p:nvSpPr>
        <p:spPr>
          <a:xfrm>
            <a:off x="838200" y="1929384"/>
            <a:ext cx="10515600" cy="4251960"/>
          </a:xfrm>
        </p:spPr>
        <p:txBody>
          <a:bodyPr>
            <a:normAutofit/>
          </a:bodyPr>
          <a:lstStyle/>
          <a:p>
            <a:r>
              <a:rPr lang="et-EE" sz="2200"/>
              <a:t>Hüvitis töötajale, kelle tööandja tegevus oli erakorralistest asjaoludest tulenevalt häiritud.</a:t>
            </a:r>
          </a:p>
          <a:p>
            <a:pPr lvl="1"/>
            <a:r>
              <a:rPr lang="et-EE" sz="2200"/>
              <a:t>Tingimus: 30/30/30, hiljem 50/50/50</a:t>
            </a:r>
          </a:p>
          <a:p>
            <a:r>
              <a:rPr lang="et-EE" sz="2200"/>
              <a:t>Hüvitise suurus: 70% töötaja eelnevast palgast või kuni 1000 eurot.</a:t>
            </a:r>
          </a:p>
          <a:p>
            <a:pPr lvl="1"/>
            <a:r>
              <a:rPr lang="et-EE" sz="2200"/>
              <a:t>Juunis 50% või kuni 800 eurot.</a:t>
            </a:r>
          </a:p>
          <a:p>
            <a:r>
              <a:rPr lang="et-EE" sz="2200"/>
              <a:t>17 553 asutust, 137 514 saajat, kogukulu 256 mln €.</a:t>
            </a:r>
          </a:p>
          <a:p>
            <a:r>
              <a:rPr lang="et-EE" sz="2200"/>
              <a:t>Populaarsemad: Töötlev tööstus, hulgi- ja jaekaubandus, majutus ja toitlustus.</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1841712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38B0500-1399-44F8-831B-92928A660FB5}"/>
              </a:ext>
            </a:extLst>
          </p:cNvPr>
          <p:cNvSpPr>
            <a:spLocks noGrp="1"/>
          </p:cNvSpPr>
          <p:nvPr>
            <p:ph type="title"/>
          </p:nvPr>
        </p:nvSpPr>
        <p:spPr>
          <a:xfrm>
            <a:off x="838200" y="365125"/>
            <a:ext cx="10515600" cy="1325563"/>
          </a:xfrm>
        </p:spPr>
        <p:txBody>
          <a:bodyPr>
            <a:normAutofit/>
          </a:bodyPr>
          <a:lstStyle/>
          <a:p>
            <a:r>
              <a:rPr lang="et-EE" dirty="0"/>
              <a:t>Hinnangud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6B5A4D05-DAF4-43A9-AA02-B5E10E98B9A5}"/>
              </a:ext>
            </a:extLst>
          </p:cNvPr>
          <p:cNvSpPr>
            <a:spLocks noGrp="1"/>
          </p:cNvSpPr>
          <p:nvPr>
            <p:ph idx="1"/>
          </p:nvPr>
        </p:nvSpPr>
        <p:spPr>
          <a:xfrm>
            <a:off x="838200" y="1929384"/>
            <a:ext cx="10515600" cy="4251960"/>
          </a:xfrm>
        </p:spPr>
        <p:txBody>
          <a:bodyPr>
            <a:normAutofit/>
          </a:bodyPr>
          <a:lstStyle/>
          <a:p>
            <a:r>
              <a:rPr lang="et-EE" sz="2200">
                <a:effectLst/>
              </a:rPr>
              <a:t>„</a:t>
            </a:r>
            <a:r>
              <a:rPr lang="et-EE" sz="2200" i="1">
                <a:effectLst/>
              </a:rPr>
              <a:t>Töötukassa</a:t>
            </a:r>
            <a:r>
              <a:rPr lang="fi-FI" sz="2200" i="1"/>
              <a:t> </a:t>
            </a:r>
            <a:r>
              <a:rPr lang="et-EE" sz="2200" i="1"/>
              <a:t>juhtkonna hinnangul on töötasuhüvitis aidanud peatada tööpuuduse kasvu.</a:t>
            </a:r>
            <a:r>
              <a:rPr lang="et-EE" sz="2200"/>
              <a:t>“</a:t>
            </a:r>
          </a:p>
          <a:p>
            <a:r>
              <a:rPr lang="et-EE" sz="2200"/>
              <a:t>„</a:t>
            </a:r>
            <a:r>
              <a:rPr lang="et-EE" sz="2200" i="1"/>
              <a:t>Küsitluse tulemused näitavad, et [töötasu hüvitise] meetmega on ettevõtted kõige rohkem rahul.“</a:t>
            </a:r>
          </a:p>
          <a:p>
            <a:r>
              <a:rPr lang="et-EE" sz="2200" i="1"/>
              <a:t>„Ettevõtted tõid välja, et hüvitise taotlemine on kiire ja lihtne ning hüvitise saamise tingimused on üldjoontes head. Näiteks üks ettevõte kommenteeris, et Töötukassa meede on temale ainus mingitki leevendust pakkuv toetus</a:t>
            </a:r>
            <a:r>
              <a:rPr lang="et-EE" sz="2200"/>
              <a:t>.“</a:t>
            </a:r>
          </a:p>
          <a:p>
            <a:r>
              <a:rPr lang="et-EE" sz="2200"/>
              <a:t>„</a:t>
            </a:r>
            <a:r>
              <a:rPr lang="et-EE" sz="2200" i="1"/>
              <a:t>Paljud vastajad olid seda meelt, et töötukassa hüvitise maksmise perioodi peaks pikendama.</a:t>
            </a:r>
            <a:r>
              <a:rPr lang="et-EE" sz="2200"/>
              <a:t>“</a:t>
            </a:r>
          </a:p>
          <a:p>
            <a:endParaRPr lang="et-EE" sz="2200"/>
          </a:p>
          <a:p>
            <a:r>
              <a:rPr lang="et-EE" sz="2200"/>
              <a:t>Täpsed empiirilised analüüsid siiski puuduvad.</a:t>
            </a:r>
          </a:p>
          <a:p>
            <a:endParaRPr lang="et-EE" sz="2200"/>
          </a:p>
          <a:p>
            <a:endParaRPr lang="et-EE" sz="2200"/>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3019074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C75FDEDA-4D43-401A-A8FA-667DE3585D80}"/>
              </a:ext>
            </a:extLst>
          </p:cNvPr>
          <p:cNvSpPr>
            <a:spLocks noGrp="1"/>
          </p:cNvSpPr>
          <p:nvPr>
            <p:ph type="title"/>
          </p:nvPr>
        </p:nvSpPr>
        <p:spPr>
          <a:xfrm>
            <a:off x="838200" y="365125"/>
            <a:ext cx="10515600" cy="1325563"/>
          </a:xfrm>
        </p:spPr>
        <p:txBody>
          <a:bodyPr>
            <a:normAutofit/>
          </a:bodyPr>
          <a:lstStyle/>
          <a:p>
            <a:r>
              <a:rPr lang="et-EE" dirty="0"/>
              <a:t>.. samas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42A4169F-ED8B-4F8E-BD8C-F992883774A7}"/>
              </a:ext>
            </a:extLst>
          </p:cNvPr>
          <p:cNvSpPr>
            <a:spLocks noGrp="1"/>
          </p:cNvSpPr>
          <p:nvPr>
            <p:ph idx="1"/>
          </p:nvPr>
        </p:nvSpPr>
        <p:spPr>
          <a:xfrm>
            <a:off x="838200" y="1929384"/>
            <a:ext cx="10515600" cy="4251960"/>
          </a:xfrm>
        </p:spPr>
        <p:txBody>
          <a:bodyPr>
            <a:normAutofit/>
          </a:bodyPr>
          <a:lstStyle/>
          <a:p>
            <a:r>
              <a:rPr lang="et-EE" sz="2200"/>
              <a:t>2020. aasta juuni lõpus registreeritud töötute osakaal 7,9% 16-64-aastastest.</a:t>
            </a:r>
          </a:p>
          <a:p>
            <a:r>
              <a:rPr lang="et-EE" sz="2200"/>
              <a:t>See on</a:t>
            </a:r>
          </a:p>
          <a:p>
            <a:pPr lvl="1"/>
            <a:r>
              <a:rPr lang="et-EE" sz="1800" b="1">
                <a:solidFill>
                  <a:srgbClr val="C00000"/>
                </a:solidFill>
              </a:rPr>
              <a:t>1,7 </a:t>
            </a:r>
            <a:r>
              <a:rPr lang="et-EE" sz="1800"/>
              <a:t>korda kõrgem kui eelmise aasta samal ajal (4,7%)</a:t>
            </a:r>
          </a:p>
          <a:p>
            <a:pPr lvl="1"/>
            <a:r>
              <a:rPr lang="et-EE" sz="1800" b="1">
                <a:solidFill>
                  <a:srgbClr val="C00000"/>
                </a:solidFill>
              </a:rPr>
              <a:t>1,4 </a:t>
            </a:r>
            <a:r>
              <a:rPr lang="et-EE" sz="1800"/>
              <a:t>korda kõrgem kui 2020. aasta veebruaris (5,7%).</a:t>
            </a:r>
          </a:p>
          <a:p>
            <a:r>
              <a:rPr lang="et-EE" sz="2200">
                <a:solidFill>
                  <a:srgbClr val="C00000"/>
                </a:solidFill>
              </a:rPr>
              <a:t>30 000 </a:t>
            </a:r>
            <a:r>
              <a:rPr lang="et-EE" sz="2200"/>
              <a:t>inimese</a:t>
            </a:r>
            <a:r>
              <a:rPr lang="et-EE" sz="2200">
                <a:solidFill>
                  <a:srgbClr val="C00000"/>
                </a:solidFill>
              </a:rPr>
              <a:t> </a:t>
            </a:r>
            <a:r>
              <a:rPr lang="et-EE" sz="2200"/>
              <a:t>võrra on langenud ka hõivatute arv.</a:t>
            </a:r>
          </a:p>
          <a:p>
            <a:endParaRPr lang="et-EE" sz="2200"/>
          </a:p>
          <a:p>
            <a:r>
              <a:rPr lang="et-EE" sz="2200"/>
              <a:t>Kui edukas oli meede tegelikult ja mis oli mõju vaesusele ning ebavõrdsusele?</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260864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B8E5034-3DB8-4478-848E-77F1EB964992}"/>
              </a:ext>
            </a:extLst>
          </p:cNvPr>
          <p:cNvSpPr>
            <a:spLocks noGrp="1"/>
          </p:cNvSpPr>
          <p:nvPr>
            <p:ph type="title"/>
          </p:nvPr>
        </p:nvSpPr>
        <p:spPr>
          <a:xfrm>
            <a:off x="838200" y="365125"/>
            <a:ext cx="10515600" cy="1325563"/>
          </a:xfrm>
        </p:spPr>
        <p:txBody>
          <a:bodyPr>
            <a:normAutofit/>
          </a:bodyPr>
          <a:lstStyle/>
          <a:p>
            <a:r>
              <a:rPr lang="et-EE" dirty="0"/>
              <a:t>Kuidas leida meetme mõju?</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F8ED7BE4-EEC7-45E2-8BFD-E24169058217}"/>
              </a:ext>
            </a:extLst>
          </p:cNvPr>
          <p:cNvSpPr>
            <a:spLocks noGrp="1"/>
          </p:cNvSpPr>
          <p:nvPr>
            <p:ph idx="1"/>
          </p:nvPr>
        </p:nvSpPr>
        <p:spPr>
          <a:xfrm>
            <a:off x="838200" y="1929384"/>
            <a:ext cx="10515600" cy="4251960"/>
          </a:xfrm>
        </p:spPr>
        <p:txBody>
          <a:bodyPr>
            <a:normAutofit/>
          </a:bodyPr>
          <a:lstStyle/>
          <a:p>
            <a:r>
              <a:rPr lang="et-EE" sz="2200"/>
              <a:t>Esimese laine lõpus teame:</a:t>
            </a:r>
          </a:p>
          <a:p>
            <a:pPr lvl="1"/>
            <a:r>
              <a:rPr lang="et-EE" sz="2200" err="1"/>
              <a:t>COVIDi</a:t>
            </a:r>
            <a:r>
              <a:rPr lang="et-EE" sz="2200"/>
              <a:t> eelseid majandusprognoosid (RM, EK)</a:t>
            </a:r>
          </a:p>
          <a:p>
            <a:pPr lvl="1"/>
            <a:r>
              <a:rPr lang="et-EE" sz="2200"/>
              <a:t>.. aset leidis </a:t>
            </a:r>
            <a:r>
              <a:rPr lang="et-EE" sz="2200">
                <a:solidFill>
                  <a:srgbClr val="C00000"/>
                </a:solidFill>
              </a:rPr>
              <a:t>negatiivse, aga teadmata </a:t>
            </a:r>
            <a:r>
              <a:rPr lang="et-EE" sz="2200"/>
              <a:t>mõjuga pandeemia</a:t>
            </a:r>
          </a:p>
          <a:p>
            <a:pPr lvl="1"/>
            <a:r>
              <a:rPr lang="et-EE" sz="2200"/>
              <a:t> .. esimesed </a:t>
            </a:r>
            <a:r>
              <a:rPr lang="et-EE" sz="2200" err="1"/>
              <a:t>COVIDi</a:t>
            </a:r>
            <a:r>
              <a:rPr lang="et-EE" sz="2200"/>
              <a:t> aegsed tööturuprognoosid (QUEST mudel)</a:t>
            </a:r>
          </a:p>
          <a:p>
            <a:pPr lvl="1"/>
            <a:r>
              <a:rPr lang="et-EE" sz="2200"/>
              <a:t>.. rakendati </a:t>
            </a:r>
            <a:r>
              <a:rPr lang="et-EE" sz="2200">
                <a:solidFill>
                  <a:srgbClr val="00B050"/>
                </a:solidFill>
              </a:rPr>
              <a:t>positiivse, aga teadmata </a:t>
            </a:r>
            <a:r>
              <a:rPr lang="et-EE" sz="2200"/>
              <a:t>mõjuga töötasu hüvitise meedet.</a:t>
            </a:r>
          </a:p>
          <a:p>
            <a:pPr marL="0" indent="0">
              <a:buNone/>
            </a:pPr>
            <a:endParaRPr lang="et-EE" sz="220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2825179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B8E5034-3DB8-4478-848E-77F1EB964992}"/>
              </a:ext>
            </a:extLst>
          </p:cNvPr>
          <p:cNvSpPr>
            <a:spLocks noGrp="1"/>
          </p:cNvSpPr>
          <p:nvPr>
            <p:ph type="title"/>
          </p:nvPr>
        </p:nvSpPr>
        <p:spPr>
          <a:xfrm>
            <a:off x="838200" y="365125"/>
            <a:ext cx="10515600" cy="1325563"/>
          </a:xfrm>
        </p:spPr>
        <p:txBody>
          <a:bodyPr>
            <a:normAutofit/>
          </a:bodyPr>
          <a:lstStyle/>
          <a:p>
            <a:r>
              <a:rPr lang="et-EE" dirty="0"/>
              <a:t>Kuidas leida meetme mõju?</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F8ED7BE4-EEC7-45E2-8BFD-E24169058217}"/>
              </a:ext>
            </a:extLst>
          </p:cNvPr>
          <p:cNvSpPr>
            <a:spLocks noGrp="1"/>
          </p:cNvSpPr>
          <p:nvPr>
            <p:ph idx="1"/>
          </p:nvPr>
        </p:nvSpPr>
        <p:spPr>
          <a:xfrm>
            <a:off x="838200" y="1929384"/>
            <a:ext cx="10515600" cy="4251960"/>
          </a:xfrm>
        </p:spPr>
        <p:txBody>
          <a:bodyPr>
            <a:normAutofit/>
          </a:bodyPr>
          <a:lstStyle/>
          <a:p>
            <a:r>
              <a:rPr lang="et-EE" sz="2200"/>
              <a:t>Esimese laine lõpus teame:</a:t>
            </a:r>
          </a:p>
          <a:p>
            <a:pPr lvl="1"/>
            <a:r>
              <a:rPr lang="et-EE" sz="2200" err="1"/>
              <a:t>COVIDi</a:t>
            </a:r>
            <a:r>
              <a:rPr lang="et-EE" sz="2200"/>
              <a:t> eelseid majandusprognoosid (RM, EK)</a:t>
            </a:r>
          </a:p>
          <a:p>
            <a:pPr lvl="1"/>
            <a:r>
              <a:rPr lang="et-EE" sz="2200"/>
              <a:t>.. aset leidis </a:t>
            </a:r>
            <a:r>
              <a:rPr lang="et-EE" sz="2200">
                <a:solidFill>
                  <a:srgbClr val="C00000"/>
                </a:solidFill>
              </a:rPr>
              <a:t>negatiivse, aga teadmata </a:t>
            </a:r>
            <a:r>
              <a:rPr lang="et-EE" sz="2200"/>
              <a:t>mõjuga pandeemia</a:t>
            </a:r>
          </a:p>
          <a:p>
            <a:pPr lvl="1"/>
            <a:r>
              <a:rPr lang="et-EE" sz="2200"/>
              <a:t> .. esimesed </a:t>
            </a:r>
            <a:r>
              <a:rPr lang="et-EE" sz="2200" err="1"/>
              <a:t>COVIDi</a:t>
            </a:r>
            <a:r>
              <a:rPr lang="et-EE" sz="2200"/>
              <a:t> aegsed tööturuprognoosid (QUEST mudel)</a:t>
            </a:r>
          </a:p>
          <a:p>
            <a:pPr lvl="1"/>
            <a:r>
              <a:rPr lang="et-EE" sz="2200"/>
              <a:t>.. rakendati </a:t>
            </a:r>
            <a:r>
              <a:rPr lang="et-EE" sz="2200">
                <a:solidFill>
                  <a:srgbClr val="00B050"/>
                </a:solidFill>
              </a:rPr>
              <a:t>positiivse, aga teadmata </a:t>
            </a:r>
            <a:r>
              <a:rPr lang="et-EE" sz="2200"/>
              <a:t>mõjuga töötasu hüvitise meedet.</a:t>
            </a:r>
          </a:p>
          <a:p>
            <a:r>
              <a:rPr lang="et-EE" sz="2200"/>
              <a:t>Lahendus: 3 stsenaariumit</a:t>
            </a:r>
          </a:p>
          <a:p>
            <a:pPr marL="800100" lvl="1" indent="-342900">
              <a:buFont typeface="+mj-lt"/>
              <a:buAutoNum type="arabicPeriod"/>
            </a:pPr>
            <a:r>
              <a:rPr lang="et-EE" sz="1800"/>
              <a:t>Ei ole COVIDit ega meedet.</a:t>
            </a:r>
          </a:p>
          <a:p>
            <a:pPr marL="800100" lvl="1" indent="-342900">
              <a:buFont typeface="+mj-lt"/>
              <a:buAutoNum type="arabicPeriod"/>
            </a:pPr>
            <a:r>
              <a:rPr lang="et-EE" sz="1800"/>
              <a:t>On viiruskriis </a:t>
            </a:r>
            <a:r>
              <a:rPr lang="et-EE" sz="1800">
                <a:solidFill>
                  <a:srgbClr val="C00000"/>
                </a:solidFill>
              </a:rPr>
              <a:t>(-)</a:t>
            </a:r>
            <a:r>
              <a:rPr lang="et-EE" sz="1800"/>
              <a:t>, kuid mitte meede.</a:t>
            </a:r>
          </a:p>
          <a:p>
            <a:pPr marL="800100" lvl="1" indent="-342900">
              <a:buFont typeface="+mj-lt"/>
              <a:buAutoNum type="arabicPeriod"/>
            </a:pPr>
            <a:r>
              <a:rPr lang="et-EE" sz="1800"/>
              <a:t>On olemas nii kriis </a:t>
            </a:r>
            <a:r>
              <a:rPr lang="et-EE" sz="1800">
                <a:solidFill>
                  <a:srgbClr val="C00000"/>
                </a:solidFill>
              </a:rPr>
              <a:t>(-)</a:t>
            </a:r>
            <a:r>
              <a:rPr lang="et-EE" sz="1800"/>
              <a:t> kui ka meede </a:t>
            </a:r>
            <a:r>
              <a:rPr lang="et-EE" sz="1800">
                <a:solidFill>
                  <a:srgbClr val="00B050"/>
                </a:solidFill>
              </a:rPr>
              <a:t>(+)</a:t>
            </a:r>
            <a:r>
              <a:rPr lang="et-EE" sz="1800"/>
              <a:t>.</a:t>
            </a:r>
            <a:endParaRPr lang="et-EE" sz="1800">
              <a:solidFill>
                <a:srgbClr val="00B050"/>
              </a:solidFill>
            </a:endParaRPr>
          </a:p>
          <a:p>
            <a:endParaRPr lang="et-EE" sz="220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133908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B8E5034-3DB8-4478-848E-77F1EB964992}"/>
              </a:ext>
            </a:extLst>
          </p:cNvPr>
          <p:cNvSpPr>
            <a:spLocks noGrp="1"/>
          </p:cNvSpPr>
          <p:nvPr>
            <p:ph type="title"/>
          </p:nvPr>
        </p:nvSpPr>
        <p:spPr>
          <a:xfrm>
            <a:off x="838200" y="365125"/>
            <a:ext cx="10515600" cy="1325563"/>
          </a:xfrm>
        </p:spPr>
        <p:txBody>
          <a:bodyPr>
            <a:normAutofit/>
          </a:bodyPr>
          <a:lstStyle/>
          <a:p>
            <a:r>
              <a:rPr lang="et-EE" dirty="0"/>
              <a:t>Kuidas leida meetme mõju?</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F8ED7BE4-EEC7-45E2-8BFD-E24169058217}"/>
              </a:ext>
            </a:extLst>
          </p:cNvPr>
          <p:cNvSpPr>
            <a:spLocks noGrp="1"/>
          </p:cNvSpPr>
          <p:nvPr>
            <p:ph idx="1"/>
          </p:nvPr>
        </p:nvSpPr>
        <p:spPr>
          <a:xfrm>
            <a:off x="838200" y="1929384"/>
            <a:ext cx="10515600" cy="4251960"/>
          </a:xfrm>
        </p:spPr>
        <p:txBody>
          <a:bodyPr>
            <a:normAutofit/>
          </a:bodyPr>
          <a:lstStyle/>
          <a:p>
            <a:r>
              <a:rPr lang="et-EE" sz="2200"/>
              <a:t>Esimese laine lõpus teame:</a:t>
            </a:r>
          </a:p>
          <a:p>
            <a:pPr lvl="1"/>
            <a:r>
              <a:rPr lang="et-EE" sz="2200" err="1"/>
              <a:t>COVIDi</a:t>
            </a:r>
            <a:r>
              <a:rPr lang="et-EE" sz="2200"/>
              <a:t> eelseid majandusprognoosid (RM, EK)</a:t>
            </a:r>
          </a:p>
          <a:p>
            <a:pPr lvl="1"/>
            <a:r>
              <a:rPr lang="et-EE" sz="2200"/>
              <a:t>.. aset leidis </a:t>
            </a:r>
            <a:r>
              <a:rPr lang="et-EE" sz="2200">
                <a:solidFill>
                  <a:srgbClr val="C00000"/>
                </a:solidFill>
              </a:rPr>
              <a:t>negatiivse, aga teadmata </a:t>
            </a:r>
            <a:r>
              <a:rPr lang="et-EE" sz="2200"/>
              <a:t>mõjuga pandeemia</a:t>
            </a:r>
          </a:p>
          <a:p>
            <a:pPr lvl="1"/>
            <a:r>
              <a:rPr lang="et-EE" sz="2200"/>
              <a:t> .. esimesed </a:t>
            </a:r>
            <a:r>
              <a:rPr lang="et-EE" sz="2200" err="1"/>
              <a:t>COVIDi</a:t>
            </a:r>
            <a:r>
              <a:rPr lang="et-EE" sz="2200"/>
              <a:t> aegsed tööturuprognoosid (QUEST mudel)</a:t>
            </a:r>
          </a:p>
          <a:p>
            <a:pPr lvl="1"/>
            <a:r>
              <a:rPr lang="et-EE" sz="2200"/>
              <a:t>.. rakendati </a:t>
            </a:r>
            <a:r>
              <a:rPr lang="et-EE" sz="2200">
                <a:solidFill>
                  <a:srgbClr val="00B050"/>
                </a:solidFill>
              </a:rPr>
              <a:t>positiivse, aga teadmata </a:t>
            </a:r>
            <a:r>
              <a:rPr lang="et-EE" sz="2200"/>
              <a:t>mõjuga töötasu hüvitise meedet.</a:t>
            </a:r>
          </a:p>
          <a:p>
            <a:r>
              <a:rPr lang="et-EE" sz="2200"/>
              <a:t>Lahendus: 3 stsenaariumit</a:t>
            </a:r>
          </a:p>
          <a:p>
            <a:pPr marL="800100" lvl="1" indent="-342900">
              <a:buFont typeface="+mj-lt"/>
              <a:buAutoNum type="arabicPeriod"/>
            </a:pPr>
            <a:r>
              <a:rPr lang="et-EE" sz="1800"/>
              <a:t>Ei ole COVIDit ega meedet.</a:t>
            </a:r>
          </a:p>
          <a:p>
            <a:pPr marL="800100" lvl="1" indent="-342900">
              <a:buFont typeface="+mj-lt"/>
              <a:buAutoNum type="arabicPeriod"/>
            </a:pPr>
            <a:r>
              <a:rPr lang="et-EE" sz="1800"/>
              <a:t>On viiruskriis </a:t>
            </a:r>
            <a:r>
              <a:rPr lang="et-EE" sz="1800">
                <a:solidFill>
                  <a:srgbClr val="C00000"/>
                </a:solidFill>
              </a:rPr>
              <a:t>(-),</a:t>
            </a:r>
            <a:r>
              <a:rPr lang="et-EE" sz="1800"/>
              <a:t> kuid mitte meede.</a:t>
            </a:r>
          </a:p>
          <a:p>
            <a:pPr marL="800100" lvl="1" indent="-342900">
              <a:buFont typeface="+mj-lt"/>
              <a:buAutoNum type="arabicPeriod"/>
            </a:pPr>
            <a:r>
              <a:rPr lang="et-EE" sz="1800"/>
              <a:t>On olemas nii kriis </a:t>
            </a:r>
            <a:r>
              <a:rPr lang="et-EE" sz="1800">
                <a:solidFill>
                  <a:srgbClr val="C00000"/>
                </a:solidFill>
              </a:rPr>
              <a:t>(-)</a:t>
            </a:r>
            <a:r>
              <a:rPr lang="et-EE" sz="1800"/>
              <a:t> kui ka meede </a:t>
            </a:r>
            <a:r>
              <a:rPr lang="et-EE" sz="1800">
                <a:solidFill>
                  <a:srgbClr val="00B050"/>
                </a:solidFill>
              </a:rPr>
              <a:t>(+)</a:t>
            </a:r>
            <a:r>
              <a:rPr lang="et-EE" sz="1800"/>
              <a:t>.</a:t>
            </a:r>
          </a:p>
          <a:p>
            <a:r>
              <a:rPr lang="et-EE" sz="2200"/>
              <a:t>Kriisi mõju = 2 – 1.</a:t>
            </a:r>
          </a:p>
          <a:p>
            <a:r>
              <a:rPr lang="et-EE" sz="2200"/>
              <a:t>Meetme mõju = 3 – 2. </a:t>
            </a:r>
          </a:p>
          <a:p>
            <a:endParaRPr lang="et-EE" sz="220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53169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1B8E5034-3DB8-4478-848E-77F1EB964992}"/>
              </a:ext>
            </a:extLst>
          </p:cNvPr>
          <p:cNvSpPr>
            <a:spLocks noGrp="1"/>
          </p:cNvSpPr>
          <p:nvPr>
            <p:ph type="title"/>
          </p:nvPr>
        </p:nvSpPr>
        <p:spPr>
          <a:xfrm>
            <a:off x="838200" y="365125"/>
            <a:ext cx="10515600" cy="1325563"/>
          </a:xfrm>
        </p:spPr>
        <p:txBody>
          <a:bodyPr>
            <a:normAutofit/>
          </a:bodyPr>
          <a:lstStyle/>
          <a:p>
            <a:r>
              <a:rPr lang="et-EE" dirty="0"/>
              <a:t>Metoodika</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F8ED7BE4-EEC7-45E2-8BFD-E24169058217}"/>
              </a:ext>
            </a:extLst>
          </p:cNvPr>
          <p:cNvSpPr>
            <a:spLocks noGrp="1"/>
          </p:cNvSpPr>
          <p:nvPr>
            <p:ph idx="1"/>
          </p:nvPr>
        </p:nvSpPr>
        <p:spPr>
          <a:xfrm>
            <a:off x="838200" y="1929384"/>
            <a:ext cx="10515600" cy="4251960"/>
          </a:xfrm>
        </p:spPr>
        <p:txBody>
          <a:bodyPr>
            <a:normAutofit/>
          </a:bodyPr>
          <a:lstStyle/>
          <a:p>
            <a:r>
              <a:rPr lang="et-EE" sz="2200"/>
              <a:t>EUROMODi kõiksed registripõhised andmed (N = 1,33 mln).</a:t>
            </a:r>
          </a:p>
          <a:p>
            <a:r>
              <a:rPr lang="et-EE" sz="2200"/>
              <a:t>Ümberkaalumine (x3) vastavalt</a:t>
            </a:r>
          </a:p>
          <a:p>
            <a:pPr lvl="1"/>
            <a:r>
              <a:rPr lang="et-EE" sz="1800"/>
              <a:t>Rahandusministeeriumi prognoos sügis 2019</a:t>
            </a:r>
          </a:p>
          <a:p>
            <a:pPr lvl="1"/>
            <a:r>
              <a:rPr lang="et-EE" sz="1800"/>
              <a:t>EK QUEST mudeli tööjõuprognoosid kriisi alguses</a:t>
            </a:r>
          </a:p>
          <a:p>
            <a:pPr lvl="1"/>
            <a:r>
              <a:rPr lang="et-EE" sz="1800"/>
              <a:t>Töötasu hüvitise saajate sotsiaal-demograafiline profiil (sektor, vanus, sugu)</a:t>
            </a:r>
          </a:p>
          <a:p>
            <a:r>
              <a:rPr lang="et-EE" sz="2200"/>
              <a:t>Muutuvad töötute ja hõivatute arv ning töötushüvitise saajate arv.</a:t>
            </a:r>
          </a:p>
          <a:p>
            <a:r>
              <a:rPr lang="et-EE" sz="2200"/>
              <a:t>Kaalumine tehakse leibkonna tasandil.</a:t>
            </a:r>
          </a:p>
          <a:p>
            <a:r>
              <a:rPr lang="et-EE" sz="2200"/>
              <a:t>Rahvastikustruktuur säilib, seda kontrollitakse soo-vanuse lõigetes.</a:t>
            </a:r>
          </a:p>
          <a:p>
            <a:r>
              <a:rPr lang="et-EE" sz="2200"/>
              <a:t>Palgameede ise ehitati EUROMODi poliitikareeglistikku.</a:t>
            </a:r>
          </a:p>
          <a:p>
            <a:endParaRPr lang="et-EE" sz="2200"/>
          </a:p>
          <a:p>
            <a:endParaRPr lang="et-EE" sz="220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2655803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9951DC-97D5-444D-B793-0B8E65A3F785}"/>
              </a:ext>
            </a:extLst>
          </p:cNvPr>
          <p:cNvSpPr>
            <a:spLocks noGrp="1"/>
          </p:cNvSpPr>
          <p:nvPr>
            <p:ph type="title"/>
          </p:nvPr>
        </p:nvSpPr>
        <p:spPr/>
        <p:txBody>
          <a:bodyPr/>
          <a:lstStyle/>
          <a:p>
            <a:r>
              <a:rPr lang="et-EE" dirty="0"/>
              <a:t>Töötute arv kriisi eel</a:t>
            </a:r>
          </a:p>
        </p:txBody>
      </p:sp>
      <p:graphicFrame>
        <p:nvGraphicFramePr>
          <p:cNvPr id="7" name="Sisu kohatäide 6">
            <a:extLst>
              <a:ext uri="{FF2B5EF4-FFF2-40B4-BE49-F238E27FC236}">
                <a16:creationId xmlns:a16="http://schemas.microsoft.com/office/drawing/2014/main" id="{B5E54907-FC50-4854-BB2A-604F1D518A8D}"/>
              </a:ext>
            </a:extLst>
          </p:cNvPr>
          <p:cNvGraphicFramePr>
            <a:graphicFrameLocks noGrp="1"/>
          </p:cNvGraphicFramePr>
          <p:nvPr>
            <p:ph idx="1"/>
            <p:extLst>
              <p:ext uri="{D42A27DB-BD31-4B8C-83A1-F6EECF244321}">
                <p14:modId xmlns:p14="http://schemas.microsoft.com/office/powerpoint/2010/main" val="304652513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293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9951DC-97D5-444D-B793-0B8E65A3F785}"/>
              </a:ext>
            </a:extLst>
          </p:cNvPr>
          <p:cNvSpPr>
            <a:spLocks noGrp="1"/>
          </p:cNvSpPr>
          <p:nvPr>
            <p:ph type="title"/>
          </p:nvPr>
        </p:nvSpPr>
        <p:spPr/>
        <p:txBody>
          <a:bodyPr/>
          <a:lstStyle/>
          <a:p>
            <a:r>
              <a:rPr lang="et-EE"/>
              <a:t>Töötute arvu prognoos kriisi eel</a:t>
            </a:r>
          </a:p>
        </p:txBody>
      </p:sp>
      <p:graphicFrame>
        <p:nvGraphicFramePr>
          <p:cNvPr id="7" name="Sisu kohatäide 6">
            <a:extLst>
              <a:ext uri="{FF2B5EF4-FFF2-40B4-BE49-F238E27FC236}">
                <a16:creationId xmlns:a16="http://schemas.microsoft.com/office/drawing/2014/main" id="{B5E54907-FC50-4854-BB2A-604F1D518A8D}"/>
              </a:ext>
            </a:extLst>
          </p:cNvPr>
          <p:cNvGraphicFramePr>
            <a:graphicFrameLocks noGrp="1"/>
          </p:cNvGraphicFramePr>
          <p:nvPr>
            <p:ph idx="1"/>
            <p:extLst>
              <p:ext uri="{D42A27DB-BD31-4B8C-83A1-F6EECF244321}">
                <p14:modId xmlns:p14="http://schemas.microsoft.com/office/powerpoint/2010/main" val="327579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1196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9951DC-97D5-444D-B793-0B8E65A3F785}"/>
              </a:ext>
            </a:extLst>
          </p:cNvPr>
          <p:cNvSpPr>
            <a:spLocks noGrp="1"/>
          </p:cNvSpPr>
          <p:nvPr>
            <p:ph type="title"/>
          </p:nvPr>
        </p:nvSpPr>
        <p:spPr/>
        <p:txBody>
          <a:bodyPr/>
          <a:lstStyle/>
          <a:p>
            <a:r>
              <a:rPr lang="et-EE" dirty="0"/>
              <a:t>Esimesed kriisiaegsed ennustused</a:t>
            </a:r>
          </a:p>
        </p:txBody>
      </p:sp>
      <p:graphicFrame>
        <p:nvGraphicFramePr>
          <p:cNvPr id="7" name="Sisu kohatäide 6">
            <a:extLst>
              <a:ext uri="{FF2B5EF4-FFF2-40B4-BE49-F238E27FC236}">
                <a16:creationId xmlns:a16="http://schemas.microsoft.com/office/drawing/2014/main" id="{B5E54907-FC50-4854-BB2A-604F1D518A8D}"/>
              </a:ext>
            </a:extLst>
          </p:cNvPr>
          <p:cNvGraphicFramePr>
            <a:graphicFrameLocks noGrp="1"/>
          </p:cNvGraphicFramePr>
          <p:nvPr>
            <p:ph idx="1"/>
            <p:extLst>
              <p:ext uri="{D42A27DB-BD31-4B8C-83A1-F6EECF244321}">
                <p14:modId xmlns:p14="http://schemas.microsoft.com/office/powerpoint/2010/main" val="386621353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3682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9951DC-97D5-444D-B793-0B8E65A3F785}"/>
              </a:ext>
            </a:extLst>
          </p:cNvPr>
          <p:cNvSpPr>
            <a:spLocks noGrp="1"/>
          </p:cNvSpPr>
          <p:nvPr>
            <p:ph type="title"/>
          </p:nvPr>
        </p:nvSpPr>
        <p:spPr/>
        <p:txBody>
          <a:bodyPr/>
          <a:lstStyle/>
          <a:p>
            <a:r>
              <a:rPr lang="et-EE" dirty="0"/>
              <a:t>Kuidas läks meetmega?</a:t>
            </a:r>
          </a:p>
        </p:txBody>
      </p:sp>
      <p:graphicFrame>
        <p:nvGraphicFramePr>
          <p:cNvPr id="7" name="Sisu kohatäide 6">
            <a:extLst>
              <a:ext uri="{FF2B5EF4-FFF2-40B4-BE49-F238E27FC236}">
                <a16:creationId xmlns:a16="http://schemas.microsoft.com/office/drawing/2014/main" id="{B5E54907-FC50-4854-BB2A-604F1D518A8D}"/>
              </a:ext>
            </a:extLst>
          </p:cNvPr>
          <p:cNvGraphicFramePr>
            <a:graphicFrameLocks noGrp="1"/>
          </p:cNvGraphicFramePr>
          <p:nvPr>
            <p:ph idx="1"/>
            <p:extLst>
              <p:ext uri="{D42A27DB-BD31-4B8C-83A1-F6EECF244321}">
                <p14:modId xmlns:p14="http://schemas.microsoft.com/office/powerpoint/2010/main" val="17196038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1966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EE7BBB28-2C4A-4B48-8293-00DBF704F220}"/>
              </a:ext>
            </a:extLst>
          </p:cNvPr>
          <p:cNvSpPr>
            <a:spLocks noGrp="1"/>
          </p:cNvSpPr>
          <p:nvPr>
            <p:ph type="title"/>
          </p:nvPr>
        </p:nvSpPr>
        <p:spPr>
          <a:xfrm>
            <a:off x="838200" y="365125"/>
            <a:ext cx="10515600" cy="1325563"/>
          </a:xfrm>
        </p:spPr>
        <p:txBody>
          <a:bodyPr>
            <a:normAutofit/>
          </a:bodyPr>
          <a:lstStyle/>
          <a:p>
            <a:r>
              <a:rPr lang="et-EE" dirty="0"/>
              <a:t>Tulemused - vaesusnäitajad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 4">
            <a:extLst>
              <a:ext uri="{FF2B5EF4-FFF2-40B4-BE49-F238E27FC236}">
                <a16:creationId xmlns:a16="http://schemas.microsoft.com/office/drawing/2014/main" id="{56FCE2DB-9F04-4A9C-A891-2F966AB5976C}"/>
              </a:ext>
            </a:extLst>
          </p:cNvPr>
          <p:cNvGraphicFramePr>
            <a:graphicFrameLocks noGrp="1"/>
          </p:cNvGraphicFramePr>
          <p:nvPr>
            <p:ph idx="1"/>
            <p:extLst>
              <p:ext uri="{D42A27DB-BD31-4B8C-83A1-F6EECF244321}">
                <p14:modId xmlns:p14="http://schemas.microsoft.com/office/powerpoint/2010/main" val="1969056596"/>
              </p:ext>
            </p:extLst>
          </p:nvPr>
        </p:nvGraphicFramePr>
        <p:xfrm>
          <a:off x="838201" y="1825625"/>
          <a:ext cx="9182106" cy="4719320"/>
        </p:xfrm>
        <a:graphic>
          <a:graphicData uri="http://schemas.openxmlformats.org/drawingml/2006/table">
            <a:tbl>
              <a:tblPr firstRow="1" bandRow="1">
                <a:tableStyleId>{21E4AEA4-8DFA-4A89-87EB-49C32662AFE0}</a:tableStyleId>
              </a:tblPr>
              <a:tblGrid>
                <a:gridCol w="1465712">
                  <a:extLst>
                    <a:ext uri="{9D8B030D-6E8A-4147-A177-3AD203B41FA5}">
                      <a16:colId xmlns:a16="http://schemas.microsoft.com/office/drawing/2014/main" val="1988880039"/>
                    </a:ext>
                  </a:extLst>
                </a:gridCol>
                <a:gridCol w="1487996">
                  <a:extLst>
                    <a:ext uri="{9D8B030D-6E8A-4147-A177-3AD203B41FA5}">
                      <a16:colId xmlns:a16="http://schemas.microsoft.com/office/drawing/2014/main" val="2737930647"/>
                    </a:ext>
                  </a:extLst>
                </a:gridCol>
                <a:gridCol w="1032891">
                  <a:extLst>
                    <a:ext uri="{9D8B030D-6E8A-4147-A177-3AD203B41FA5}">
                      <a16:colId xmlns:a16="http://schemas.microsoft.com/office/drawing/2014/main" val="1714742355"/>
                    </a:ext>
                  </a:extLst>
                </a:gridCol>
                <a:gridCol w="1116330">
                  <a:extLst>
                    <a:ext uri="{9D8B030D-6E8A-4147-A177-3AD203B41FA5}">
                      <a16:colId xmlns:a16="http://schemas.microsoft.com/office/drawing/2014/main" val="1096710372"/>
                    </a:ext>
                  </a:extLst>
                </a:gridCol>
                <a:gridCol w="1237679">
                  <a:extLst>
                    <a:ext uri="{9D8B030D-6E8A-4147-A177-3AD203B41FA5}">
                      <a16:colId xmlns:a16="http://schemas.microsoft.com/office/drawing/2014/main" val="969986005"/>
                    </a:ext>
                  </a:extLst>
                </a:gridCol>
                <a:gridCol w="1258443">
                  <a:extLst>
                    <a:ext uri="{9D8B030D-6E8A-4147-A177-3AD203B41FA5}">
                      <a16:colId xmlns:a16="http://schemas.microsoft.com/office/drawing/2014/main" val="1448917167"/>
                    </a:ext>
                  </a:extLst>
                </a:gridCol>
                <a:gridCol w="1583055">
                  <a:extLst>
                    <a:ext uri="{9D8B030D-6E8A-4147-A177-3AD203B41FA5}">
                      <a16:colId xmlns:a16="http://schemas.microsoft.com/office/drawing/2014/main" val="2805043785"/>
                    </a:ext>
                  </a:extLst>
                </a:gridCol>
              </a:tblGrid>
              <a:tr h="370840">
                <a:tc>
                  <a:txBody>
                    <a:bodyPr/>
                    <a:lstStyle/>
                    <a:p>
                      <a:endParaRPr lang="et-EE"/>
                    </a:p>
                  </a:txBody>
                  <a:tcPr/>
                </a:tc>
                <a:tc>
                  <a:txBody>
                    <a:bodyPr/>
                    <a:lstStyle/>
                    <a:p>
                      <a:endParaRPr lang="et-EE"/>
                    </a:p>
                  </a:txBody>
                  <a:tcPr/>
                </a:tc>
                <a:tc>
                  <a:txBody>
                    <a:bodyPr/>
                    <a:lstStyle/>
                    <a:p>
                      <a:r>
                        <a:rPr lang="et-EE"/>
                        <a:t>Kriisi eel</a:t>
                      </a:r>
                    </a:p>
                  </a:txBody>
                  <a:tcPr/>
                </a:tc>
                <a:tc>
                  <a:txBody>
                    <a:bodyPr/>
                    <a:lstStyle/>
                    <a:p>
                      <a:r>
                        <a:rPr lang="et-EE" err="1"/>
                        <a:t>COVIDiga</a:t>
                      </a:r>
                      <a:endParaRPr lang="et-EE"/>
                    </a:p>
                  </a:txBody>
                  <a:tcPr/>
                </a:tc>
                <a:tc>
                  <a:txBody>
                    <a:bodyPr/>
                    <a:lstStyle/>
                    <a:p>
                      <a:r>
                        <a:rPr lang="et-EE"/>
                        <a:t>Kriisi mõju</a:t>
                      </a:r>
                    </a:p>
                  </a:txBody>
                  <a:tcPr>
                    <a:lnR w="12700" cap="flat" cmpd="sng" algn="ctr">
                      <a:solidFill>
                        <a:schemeClr val="tx1"/>
                      </a:solidFill>
                      <a:prstDash val="solid"/>
                      <a:round/>
                      <a:headEnd type="none" w="med" len="med"/>
                      <a:tailEnd type="none" w="med" len="med"/>
                    </a:lnR>
                  </a:tcPr>
                </a:tc>
                <a:tc>
                  <a:txBody>
                    <a:bodyPr/>
                    <a:lstStyle/>
                    <a:p>
                      <a:r>
                        <a:rPr lang="et-EE"/>
                        <a:t>Meetmega</a:t>
                      </a:r>
                    </a:p>
                  </a:txBody>
                  <a:tcPr>
                    <a:lnL w="12700" cap="flat" cmpd="sng" algn="ctr">
                      <a:solidFill>
                        <a:schemeClr val="tx1"/>
                      </a:solidFill>
                      <a:prstDash val="solid"/>
                      <a:round/>
                      <a:headEnd type="none" w="med" len="med"/>
                      <a:tailEnd type="none" w="med" len="med"/>
                    </a:lnL>
                  </a:tcPr>
                </a:tc>
                <a:tc>
                  <a:txBody>
                    <a:bodyPr/>
                    <a:lstStyle/>
                    <a:p>
                      <a:r>
                        <a:rPr lang="et-EE"/>
                        <a:t>Meetme mõju</a:t>
                      </a:r>
                    </a:p>
                  </a:txBody>
                  <a:tcPr/>
                </a:tc>
                <a:extLst>
                  <a:ext uri="{0D108BD9-81ED-4DB2-BD59-A6C34878D82A}">
                    <a16:rowId xmlns:a16="http://schemas.microsoft.com/office/drawing/2014/main" val="623307540"/>
                  </a:ext>
                </a:extLst>
              </a:tr>
              <a:tr h="370840">
                <a:tc rowSpan="2">
                  <a:txBody>
                    <a:bodyPr/>
                    <a:lstStyle/>
                    <a:p>
                      <a:r>
                        <a:rPr lang="et-EE"/>
                        <a:t>Vaesuspiir (€)</a:t>
                      </a:r>
                    </a:p>
                  </a:txBody>
                  <a:tcPr anchor="ctr">
                    <a:lnB w="12700" cap="flat" cmpd="sng" algn="ctr">
                      <a:solidFill>
                        <a:schemeClr val="tx1"/>
                      </a:solidFill>
                      <a:prstDash val="solid"/>
                      <a:round/>
                      <a:headEnd type="none" w="med" len="med"/>
                      <a:tailEnd type="none" w="med" len="med"/>
                    </a:lnB>
                  </a:tcPr>
                </a:tc>
                <a:tc>
                  <a:txBody>
                    <a:bodyPr/>
                    <a:lstStyle/>
                    <a:p>
                      <a:r>
                        <a:rPr lang="et-EE"/>
                        <a:t>Ankurdatud</a:t>
                      </a:r>
                    </a:p>
                  </a:txBody>
                  <a:tcPr/>
                </a:tc>
                <a:tc>
                  <a:txBody>
                    <a:bodyPr/>
                    <a:lstStyle/>
                    <a:p>
                      <a:pPr algn="r"/>
                      <a:r>
                        <a:rPr lang="et-EE"/>
                        <a:t>593,3 </a:t>
                      </a:r>
                    </a:p>
                  </a:txBody>
                  <a:tcPr/>
                </a:tc>
                <a:tc>
                  <a:txBody>
                    <a:bodyPr/>
                    <a:lstStyle/>
                    <a:p>
                      <a:pPr marL="0" algn="r" defTabSz="914400" rtl="0" eaLnBrk="1" latinLnBrk="0" hangingPunct="1"/>
                      <a:endParaRPr lang="et-EE" sz="1800" kern="1200">
                        <a:solidFill>
                          <a:schemeClr val="dk1"/>
                        </a:solidFill>
                        <a:latin typeface="+mn-lt"/>
                        <a:ea typeface="+mn-ea"/>
                        <a:cs typeface="+mn-cs"/>
                      </a:endParaRPr>
                    </a:p>
                  </a:txBody>
                  <a:tcPr/>
                </a:tc>
                <a:tc>
                  <a:txBody>
                    <a:bodyPr/>
                    <a:lstStyle/>
                    <a:p>
                      <a:pPr algn="r"/>
                      <a:endParaRPr lang="et-EE"/>
                    </a:p>
                  </a:txBody>
                  <a:tcPr>
                    <a:lnR w="12700" cap="flat" cmpd="sng" algn="ctr">
                      <a:solidFill>
                        <a:schemeClr val="tx1"/>
                      </a:solidFill>
                      <a:prstDash val="solid"/>
                      <a:round/>
                      <a:headEnd type="none" w="med" len="med"/>
                      <a:tailEnd type="none" w="med" len="med"/>
                    </a:lnR>
                  </a:tcPr>
                </a:tc>
                <a:tc>
                  <a:txBody>
                    <a:bodyPr/>
                    <a:lstStyle/>
                    <a:p>
                      <a:pPr algn="r"/>
                      <a:endParaRPr lang="et-EE"/>
                    </a:p>
                  </a:txBody>
                  <a:tcPr>
                    <a:lnL w="12700" cap="flat" cmpd="sng" algn="ctr">
                      <a:solidFill>
                        <a:schemeClr val="tx1"/>
                      </a:solidFill>
                      <a:prstDash val="solid"/>
                      <a:round/>
                      <a:headEnd type="none" w="med" len="med"/>
                      <a:tailEnd type="none" w="med" len="med"/>
                    </a:lnL>
                  </a:tcPr>
                </a:tc>
                <a:tc>
                  <a:txBody>
                    <a:bodyPr/>
                    <a:lstStyle/>
                    <a:p>
                      <a:pPr algn="r"/>
                      <a:endParaRPr lang="et-EE"/>
                    </a:p>
                  </a:txBody>
                  <a:tcPr/>
                </a:tc>
                <a:extLst>
                  <a:ext uri="{0D108BD9-81ED-4DB2-BD59-A6C34878D82A}">
                    <a16:rowId xmlns:a16="http://schemas.microsoft.com/office/drawing/2014/main" val="2814086140"/>
                  </a:ext>
                </a:extLst>
              </a:tr>
              <a:tr h="370840">
                <a:tc vMerge="1">
                  <a:txBody>
                    <a:bodyPr/>
                    <a:lstStyle/>
                    <a:p>
                      <a:endParaRPr lang="et-EE"/>
                    </a:p>
                  </a:txBody>
                  <a:tcPr/>
                </a:tc>
                <a:tc>
                  <a:txBody>
                    <a:bodyPr/>
                    <a:lstStyle/>
                    <a:p>
                      <a:r>
                        <a:rPr lang="et-EE"/>
                        <a:t>Ankurdamata</a:t>
                      </a:r>
                    </a:p>
                  </a:txBody>
                  <a:tcP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6769310"/>
                  </a:ext>
                </a:extLst>
              </a:tr>
              <a:tr h="370840">
                <a:tc rowSpan="2">
                  <a:txBody>
                    <a:bodyPr/>
                    <a:lstStyle/>
                    <a:p>
                      <a:r>
                        <a:rPr lang="et-EE"/>
                        <a:t>Rahvastiku vaesus (%)</a:t>
                      </a:r>
                    </a:p>
                  </a:txBody>
                  <a:tcPr anchor="ctr">
                    <a:lnT w="12700" cap="flat" cmpd="sng" algn="ctr">
                      <a:solidFill>
                        <a:schemeClr val="tx1"/>
                      </a:solidFill>
                      <a:prstDash val="solid"/>
                      <a:round/>
                      <a:headEnd type="none" w="med" len="med"/>
                      <a:tailEnd type="none" w="med" len="med"/>
                    </a:lnT>
                  </a:tcPr>
                </a:tc>
                <a:tc>
                  <a:txBody>
                    <a:bodyPr/>
                    <a:lstStyle/>
                    <a:p>
                      <a:r>
                        <a:rPr lang="et-EE"/>
                        <a:t>Ankurdatud</a:t>
                      </a:r>
                    </a:p>
                  </a:txBody>
                  <a:tcP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21,6</a:t>
                      </a: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3955649"/>
                  </a:ext>
                </a:extLst>
              </a:tr>
              <a:tr h="370840">
                <a:tc vMerge="1">
                  <a:txBody>
                    <a:bodyPr/>
                    <a:lstStyle/>
                    <a:p>
                      <a:endParaRPr lang="et-EE"/>
                    </a:p>
                  </a:txBody>
                  <a:tcPr/>
                </a:tc>
                <a:tc>
                  <a:txBody>
                    <a:bodyPr/>
                    <a:lstStyle/>
                    <a:p>
                      <a:r>
                        <a:rPr lang="et-EE"/>
                        <a:t>Ankurdamata</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924815437"/>
                  </a:ext>
                </a:extLst>
              </a:tr>
              <a:tr h="370840">
                <a:tc rowSpan="2">
                  <a:txBody>
                    <a:bodyPr/>
                    <a:lstStyle/>
                    <a:p>
                      <a:r>
                        <a:rPr lang="et-EE"/>
                        <a:t>Sugu</a:t>
                      </a:r>
                    </a:p>
                  </a:txBody>
                  <a:tcPr anchor="ctr"/>
                </a:tc>
                <a:tc>
                  <a:txBody>
                    <a:bodyPr/>
                    <a:lstStyle/>
                    <a:p>
                      <a:r>
                        <a:rPr lang="et-EE"/>
                        <a:t>Mehed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19,8</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rgbClr val="C00000"/>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707053953"/>
                  </a:ext>
                </a:extLst>
              </a:tr>
              <a:tr h="370840">
                <a:tc vMerge="1">
                  <a:txBody>
                    <a:bodyPr/>
                    <a:lstStyle/>
                    <a:p>
                      <a:endParaRPr lang="et-EE"/>
                    </a:p>
                  </a:txBody>
                  <a:tcPr/>
                </a:tc>
                <a:tc>
                  <a:txBody>
                    <a:bodyPr/>
                    <a:lstStyle/>
                    <a:p>
                      <a:r>
                        <a:rPr lang="et-EE"/>
                        <a:t>Naised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23,2</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089194201"/>
                  </a:ext>
                </a:extLst>
              </a:tr>
              <a:tr h="370840">
                <a:tc rowSpan="4">
                  <a:txBody>
                    <a:bodyPr/>
                    <a:lstStyle/>
                    <a:p>
                      <a:r>
                        <a:rPr lang="et-EE"/>
                        <a:t>Vanus</a:t>
                      </a:r>
                    </a:p>
                  </a:txBody>
                  <a:tcPr anchor="ctr"/>
                </a:tc>
                <a:tc>
                  <a:txBody>
                    <a:bodyPr/>
                    <a:lstStyle/>
                    <a:p>
                      <a:r>
                        <a:rPr lang="et-EE"/>
                        <a:t>16 – 24</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22,1</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rgbClr val="C00000"/>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616579586"/>
                  </a:ext>
                </a:extLst>
              </a:tr>
              <a:tr h="370840">
                <a:tc vMerge="1">
                  <a:txBody>
                    <a:bodyPr/>
                    <a:lstStyle/>
                    <a:p>
                      <a:endParaRPr lang="et-EE"/>
                    </a:p>
                  </a:txBody>
                  <a:tcPr/>
                </a:tc>
                <a:tc>
                  <a:txBody>
                    <a:bodyPr/>
                    <a:lstStyle/>
                    <a:p>
                      <a:r>
                        <a:rPr lang="et-EE"/>
                        <a:t>25 – 39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15,8</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607163890"/>
                  </a:ext>
                </a:extLst>
              </a:tr>
              <a:tr h="370840">
                <a:tc vMerge="1">
                  <a:txBody>
                    <a:bodyPr/>
                    <a:lstStyle/>
                    <a:p>
                      <a:endParaRPr lang="et-EE"/>
                    </a:p>
                  </a:txBody>
                  <a:tcPr/>
                </a:tc>
                <a:tc>
                  <a:txBody>
                    <a:bodyPr/>
                    <a:lstStyle/>
                    <a:p>
                      <a:r>
                        <a:rPr lang="et-EE"/>
                        <a:t>40 – 49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18,6</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rgbClr val="00B050"/>
                        </a:solidFill>
                        <a:latin typeface="+mn-lt"/>
                        <a:ea typeface="+mn-ea"/>
                        <a:cs typeface="+mn-cs"/>
                      </a:endParaRPr>
                    </a:p>
                  </a:txBody>
                  <a:tcPr marL="68580" marR="68580" marT="0" marB="0"/>
                </a:tc>
                <a:extLst>
                  <a:ext uri="{0D108BD9-81ED-4DB2-BD59-A6C34878D82A}">
                    <a16:rowId xmlns:a16="http://schemas.microsoft.com/office/drawing/2014/main" val="4036237795"/>
                  </a:ext>
                </a:extLst>
              </a:tr>
              <a:tr h="370840">
                <a:tc vMerge="1">
                  <a:txBody>
                    <a:bodyPr/>
                    <a:lstStyle/>
                    <a:p>
                      <a:endParaRPr lang="et-EE"/>
                    </a:p>
                  </a:txBody>
                  <a:tcPr/>
                </a:tc>
                <a:tc>
                  <a:txBody>
                    <a:bodyPr/>
                    <a:lstStyle/>
                    <a:p>
                      <a:r>
                        <a:rPr lang="et-EE"/>
                        <a:t>50 – 63</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18,3</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rgbClr val="C00000"/>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rgbClr val="00B050"/>
                        </a:solidFill>
                        <a:latin typeface="+mn-lt"/>
                        <a:ea typeface="+mn-ea"/>
                        <a:cs typeface="+mn-cs"/>
                      </a:endParaRPr>
                    </a:p>
                  </a:txBody>
                  <a:tcPr marL="68580" marR="68580" marT="0" marB="0"/>
                </a:tc>
                <a:extLst>
                  <a:ext uri="{0D108BD9-81ED-4DB2-BD59-A6C34878D82A}">
                    <a16:rowId xmlns:a16="http://schemas.microsoft.com/office/drawing/2014/main" val="3357192816"/>
                  </a:ext>
                </a:extLst>
              </a:tr>
              <a:tr h="370840">
                <a:tc>
                  <a:txBody>
                    <a:bodyPr/>
                    <a:lstStyle/>
                    <a:p>
                      <a:r>
                        <a:rPr lang="et-EE"/>
                        <a:t>Tööturu staatus</a:t>
                      </a:r>
                    </a:p>
                  </a:txBody>
                  <a:tcPr/>
                </a:tc>
                <a:tc>
                  <a:txBody>
                    <a:bodyPr/>
                    <a:lstStyle/>
                    <a:p>
                      <a:r>
                        <a:rPr lang="et-EE"/>
                        <a:t>Hõivatud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9,7</a:t>
                      </a: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tc>
                  <a:txBody>
                    <a:bodyPr/>
                    <a:lstStyle/>
                    <a:p>
                      <a:pPr marL="0" algn="r" defTabSz="914400" rtl="0" eaLnBrk="1" latinLnBrk="0" hangingPunct="1">
                        <a:lnSpc>
                          <a:spcPct val="130000"/>
                        </a:lnSpc>
                        <a:spcAft>
                          <a:spcPts val="800"/>
                        </a:spcAft>
                      </a:pPr>
                      <a:endParaRPr lang="et-EE" sz="1800" kern="1200">
                        <a:solidFill>
                          <a:schemeClr val="tx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886726820"/>
                  </a:ext>
                </a:extLst>
              </a:tr>
            </a:tbl>
          </a:graphicData>
        </a:graphic>
      </p:graphicFrame>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255903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EE7BBB28-2C4A-4B48-8293-00DBF704F220}"/>
              </a:ext>
            </a:extLst>
          </p:cNvPr>
          <p:cNvSpPr>
            <a:spLocks noGrp="1"/>
          </p:cNvSpPr>
          <p:nvPr>
            <p:ph type="title"/>
          </p:nvPr>
        </p:nvSpPr>
        <p:spPr>
          <a:xfrm>
            <a:off x="838200" y="365125"/>
            <a:ext cx="10515600" cy="1325563"/>
          </a:xfrm>
        </p:spPr>
        <p:txBody>
          <a:bodyPr>
            <a:normAutofit/>
          </a:bodyPr>
          <a:lstStyle/>
          <a:p>
            <a:r>
              <a:rPr lang="et-EE" dirty="0"/>
              <a:t>Tulemused - vaesusnäitajad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 4">
            <a:extLst>
              <a:ext uri="{FF2B5EF4-FFF2-40B4-BE49-F238E27FC236}">
                <a16:creationId xmlns:a16="http://schemas.microsoft.com/office/drawing/2014/main" id="{56FCE2DB-9F04-4A9C-A891-2F966AB5976C}"/>
              </a:ext>
            </a:extLst>
          </p:cNvPr>
          <p:cNvGraphicFramePr>
            <a:graphicFrameLocks noGrp="1"/>
          </p:cNvGraphicFramePr>
          <p:nvPr>
            <p:ph idx="1"/>
            <p:extLst>
              <p:ext uri="{D42A27DB-BD31-4B8C-83A1-F6EECF244321}">
                <p14:modId xmlns:p14="http://schemas.microsoft.com/office/powerpoint/2010/main" val="2222689848"/>
              </p:ext>
            </p:extLst>
          </p:nvPr>
        </p:nvGraphicFramePr>
        <p:xfrm>
          <a:off x="838201" y="1825625"/>
          <a:ext cx="9182106" cy="4719320"/>
        </p:xfrm>
        <a:graphic>
          <a:graphicData uri="http://schemas.openxmlformats.org/drawingml/2006/table">
            <a:tbl>
              <a:tblPr firstRow="1" bandRow="1">
                <a:tableStyleId>{21E4AEA4-8DFA-4A89-87EB-49C32662AFE0}</a:tableStyleId>
              </a:tblPr>
              <a:tblGrid>
                <a:gridCol w="1465712">
                  <a:extLst>
                    <a:ext uri="{9D8B030D-6E8A-4147-A177-3AD203B41FA5}">
                      <a16:colId xmlns:a16="http://schemas.microsoft.com/office/drawing/2014/main" val="1988880039"/>
                    </a:ext>
                  </a:extLst>
                </a:gridCol>
                <a:gridCol w="1487996">
                  <a:extLst>
                    <a:ext uri="{9D8B030D-6E8A-4147-A177-3AD203B41FA5}">
                      <a16:colId xmlns:a16="http://schemas.microsoft.com/office/drawing/2014/main" val="2737930647"/>
                    </a:ext>
                  </a:extLst>
                </a:gridCol>
                <a:gridCol w="1032891">
                  <a:extLst>
                    <a:ext uri="{9D8B030D-6E8A-4147-A177-3AD203B41FA5}">
                      <a16:colId xmlns:a16="http://schemas.microsoft.com/office/drawing/2014/main" val="1714742355"/>
                    </a:ext>
                  </a:extLst>
                </a:gridCol>
                <a:gridCol w="1116330">
                  <a:extLst>
                    <a:ext uri="{9D8B030D-6E8A-4147-A177-3AD203B41FA5}">
                      <a16:colId xmlns:a16="http://schemas.microsoft.com/office/drawing/2014/main" val="1096710372"/>
                    </a:ext>
                  </a:extLst>
                </a:gridCol>
                <a:gridCol w="1237679">
                  <a:extLst>
                    <a:ext uri="{9D8B030D-6E8A-4147-A177-3AD203B41FA5}">
                      <a16:colId xmlns:a16="http://schemas.microsoft.com/office/drawing/2014/main" val="969986005"/>
                    </a:ext>
                  </a:extLst>
                </a:gridCol>
                <a:gridCol w="1258443">
                  <a:extLst>
                    <a:ext uri="{9D8B030D-6E8A-4147-A177-3AD203B41FA5}">
                      <a16:colId xmlns:a16="http://schemas.microsoft.com/office/drawing/2014/main" val="1448917167"/>
                    </a:ext>
                  </a:extLst>
                </a:gridCol>
                <a:gridCol w="1583055">
                  <a:extLst>
                    <a:ext uri="{9D8B030D-6E8A-4147-A177-3AD203B41FA5}">
                      <a16:colId xmlns:a16="http://schemas.microsoft.com/office/drawing/2014/main" val="2805043785"/>
                    </a:ext>
                  </a:extLst>
                </a:gridCol>
              </a:tblGrid>
              <a:tr h="370840">
                <a:tc>
                  <a:txBody>
                    <a:bodyPr/>
                    <a:lstStyle/>
                    <a:p>
                      <a:endParaRPr lang="et-EE"/>
                    </a:p>
                  </a:txBody>
                  <a:tcPr/>
                </a:tc>
                <a:tc>
                  <a:txBody>
                    <a:bodyPr/>
                    <a:lstStyle/>
                    <a:p>
                      <a:endParaRPr lang="et-EE"/>
                    </a:p>
                  </a:txBody>
                  <a:tcPr/>
                </a:tc>
                <a:tc>
                  <a:txBody>
                    <a:bodyPr/>
                    <a:lstStyle/>
                    <a:p>
                      <a:r>
                        <a:rPr lang="et-EE"/>
                        <a:t>Kriisi eel</a:t>
                      </a:r>
                    </a:p>
                  </a:txBody>
                  <a:tcPr/>
                </a:tc>
                <a:tc>
                  <a:txBody>
                    <a:bodyPr/>
                    <a:lstStyle/>
                    <a:p>
                      <a:r>
                        <a:rPr lang="et-EE" err="1"/>
                        <a:t>COVIDiga</a:t>
                      </a:r>
                      <a:endParaRPr lang="et-EE"/>
                    </a:p>
                  </a:txBody>
                  <a:tcPr/>
                </a:tc>
                <a:tc>
                  <a:txBody>
                    <a:bodyPr/>
                    <a:lstStyle/>
                    <a:p>
                      <a:r>
                        <a:rPr lang="et-EE"/>
                        <a:t>Kriisi mõju</a:t>
                      </a:r>
                    </a:p>
                  </a:txBody>
                  <a:tcPr>
                    <a:lnR w="12700" cap="flat" cmpd="sng" algn="ctr">
                      <a:solidFill>
                        <a:schemeClr val="tx1"/>
                      </a:solidFill>
                      <a:prstDash val="solid"/>
                      <a:round/>
                      <a:headEnd type="none" w="med" len="med"/>
                      <a:tailEnd type="none" w="med" len="med"/>
                    </a:lnR>
                  </a:tcPr>
                </a:tc>
                <a:tc>
                  <a:txBody>
                    <a:bodyPr/>
                    <a:lstStyle/>
                    <a:p>
                      <a:r>
                        <a:rPr lang="et-EE"/>
                        <a:t>Meetmega</a:t>
                      </a:r>
                    </a:p>
                  </a:txBody>
                  <a:tcPr>
                    <a:lnL w="12700" cap="flat" cmpd="sng" algn="ctr">
                      <a:solidFill>
                        <a:schemeClr val="tx1"/>
                      </a:solidFill>
                      <a:prstDash val="solid"/>
                      <a:round/>
                      <a:headEnd type="none" w="med" len="med"/>
                      <a:tailEnd type="none" w="med" len="med"/>
                    </a:lnL>
                  </a:tcPr>
                </a:tc>
                <a:tc>
                  <a:txBody>
                    <a:bodyPr/>
                    <a:lstStyle/>
                    <a:p>
                      <a:r>
                        <a:rPr lang="et-EE"/>
                        <a:t>Meetme mõju</a:t>
                      </a:r>
                    </a:p>
                  </a:txBody>
                  <a:tcPr/>
                </a:tc>
                <a:extLst>
                  <a:ext uri="{0D108BD9-81ED-4DB2-BD59-A6C34878D82A}">
                    <a16:rowId xmlns:a16="http://schemas.microsoft.com/office/drawing/2014/main" val="623307540"/>
                  </a:ext>
                </a:extLst>
              </a:tr>
              <a:tr h="370840">
                <a:tc rowSpan="2">
                  <a:txBody>
                    <a:bodyPr/>
                    <a:lstStyle/>
                    <a:p>
                      <a:r>
                        <a:rPr lang="et-EE"/>
                        <a:t>Vaesuspiir (€)</a:t>
                      </a:r>
                    </a:p>
                  </a:txBody>
                  <a:tcPr anchor="ctr">
                    <a:lnB w="12700" cap="flat" cmpd="sng" algn="ctr">
                      <a:solidFill>
                        <a:schemeClr val="tx1"/>
                      </a:solidFill>
                      <a:prstDash val="solid"/>
                      <a:round/>
                      <a:headEnd type="none" w="med" len="med"/>
                      <a:tailEnd type="none" w="med" len="med"/>
                    </a:lnB>
                  </a:tcPr>
                </a:tc>
                <a:tc>
                  <a:txBody>
                    <a:bodyPr/>
                    <a:lstStyle/>
                    <a:p>
                      <a:r>
                        <a:rPr lang="et-EE"/>
                        <a:t>Ankurdatud</a:t>
                      </a:r>
                    </a:p>
                  </a:txBody>
                  <a:tcPr/>
                </a:tc>
                <a:tc>
                  <a:txBody>
                    <a:bodyPr/>
                    <a:lstStyle/>
                    <a:p>
                      <a:pPr algn="r"/>
                      <a:r>
                        <a:rPr lang="et-EE"/>
                        <a:t>593,3 </a:t>
                      </a:r>
                    </a:p>
                  </a:txBody>
                  <a:tcPr/>
                </a:tc>
                <a:tc>
                  <a:txBody>
                    <a:bodyPr/>
                    <a:lstStyle/>
                    <a:p>
                      <a:pPr marL="0" algn="r" defTabSz="914400" rtl="0" eaLnBrk="1" latinLnBrk="0" hangingPunct="1"/>
                      <a:endParaRPr lang="et-EE" sz="1800" kern="1200">
                        <a:solidFill>
                          <a:schemeClr val="dk1"/>
                        </a:solidFill>
                        <a:latin typeface="+mn-lt"/>
                        <a:ea typeface="+mn-ea"/>
                        <a:cs typeface="+mn-cs"/>
                      </a:endParaRPr>
                    </a:p>
                  </a:txBody>
                  <a:tcPr/>
                </a:tc>
                <a:tc>
                  <a:txBody>
                    <a:bodyPr/>
                    <a:lstStyle/>
                    <a:p>
                      <a:pPr algn="r"/>
                      <a:endParaRPr lang="et-EE"/>
                    </a:p>
                  </a:txBody>
                  <a:tcPr>
                    <a:lnR w="12700" cap="flat" cmpd="sng" algn="ctr">
                      <a:solidFill>
                        <a:schemeClr val="tx1"/>
                      </a:solidFill>
                      <a:prstDash val="solid"/>
                      <a:round/>
                      <a:headEnd type="none" w="med" len="med"/>
                      <a:tailEnd type="none" w="med" len="med"/>
                    </a:lnR>
                  </a:tcPr>
                </a:tc>
                <a:tc>
                  <a:txBody>
                    <a:bodyPr/>
                    <a:lstStyle/>
                    <a:p>
                      <a:pPr algn="r"/>
                      <a:endParaRPr lang="et-EE"/>
                    </a:p>
                  </a:txBody>
                  <a:tcPr>
                    <a:lnL w="12700" cap="flat" cmpd="sng" algn="ctr">
                      <a:solidFill>
                        <a:schemeClr val="tx1"/>
                      </a:solidFill>
                      <a:prstDash val="solid"/>
                      <a:round/>
                      <a:headEnd type="none" w="med" len="med"/>
                      <a:tailEnd type="none" w="med" len="med"/>
                    </a:lnL>
                  </a:tcPr>
                </a:tc>
                <a:tc>
                  <a:txBody>
                    <a:bodyPr/>
                    <a:lstStyle/>
                    <a:p>
                      <a:pPr algn="r"/>
                      <a:endParaRPr lang="et-EE"/>
                    </a:p>
                  </a:txBody>
                  <a:tcPr/>
                </a:tc>
                <a:extLst>
                  <a:ext uri="{0D108BD9-81ED-4DB2-BD59-A6C34878D82A}">
                    <a16:rowId xmlns:a16="http://schemas.microsoft.com/office/drawing/2014/main" val="2814086140"/>
                  </a:ext>
                </a:extLst>
              </a:tr>
              <a:tr h="370840">
                <a:tc vMerge="1">
                  <a:txBody>
                    <a:bodyPr/>
                    <a:lstStyle/>
                    <a:p>
                      <a:endParaRPr lang="et-EE"/>
                    </a:p>
                  </a:txBody>
                  <a:tcPr/>
                </a:tc>
                <a:tc>
                  <a:txBody>
                    <a:bodyPr/>
                    <a:lstStyle/>
                    <a:p>
                      <a:r>
                        <a:rPr lang="et-EE"/>
                        <a:t>Ankurdamata</a:t>
                      </a:r>
                    </a:p>
                  </a:txBody>
                  <a:tcP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549,3</a:t>
                      </a: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-43,8</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6769310"/>
                  </a:ext>
                </a:extLst>
              </a:tr>
              <a:tr h="370840">
                <a:tc rowSpan="2">
                  <a:txBody>
                    <a:bodyPr/>
                    <a:lstStyle/>
                    <a:p>
                      <a:r>
                        <a:rPr lang="et-EE"/>
                        <a:t>Rahvastiku vaesus (%)</a:t>
                      </a:r>
                    </a:p>
                  </a:txBody>
                  <a:tcPr anchor="ctr">
                    <a:lnT w="12700" cap="flat" cmpd="sng" algn="ctr">
                      <a:solidFill>
                        <a:schemeClr val="tx1"/>
                      </a:solidFill>
                      <a:prstDash val="solid"/>
                      <a:round/>
                      <a:headEnd type="none" w="med" len="med"/>
                      <a:tailEnd type="none" w="med" len="med"/>
                    </a:lnT>
                  </a:tcPr>
                </a:tc>
                <a:tc>
                  <a:txBody>
                    <a:bodyPr/>
                    <a:lstStyle/>
                    <a:p>
                      <a:r>
                        <a:rPr lang="et-EE"/>
                        <a:t>Ankurdatud</a:t>
                      </a:r>
                    </a:p>
                  </a:txBody>
                  <a:tcP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21,6</a:t>
                      </a: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25,4</a:t>
                      </a: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3,8</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3955649"/>
                  </a:ext>
                </a:extLst>
              </a:tr>
              <a:tr h="370840">
                <a:tc vMerge="1">
                  <a:txBody>
                    <a:bodyPr/>
                    <a:lstStyle/>
                    <a:p>
                      <a:endParaRPr lang="et-EE"/>
                    </a:p>
                  </a:txBody>
                  <a:tcPr/>
                </a:tc>
                <a:tc>
                  <a:txBody>
                    <a:bodyPr/>
                    <a:lstStyle/>
                    <a:p>
                      <a:r>
                        <a:rPr lang="et-EE"/>
                        <a:t>Ankurdamata</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21,4</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 </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924815437"/>
                  </a:ext>
                </a:extLst>
              </a:tr>
              <a:tr h="370840">
                <a:tc rowSpan="2">
                  <a:txBody>
                    <a:bodyPr/>
                    <a:lstStyle/>
                    <a:p>
                      <a:r>
                        <a:rPr lang="et-EE"/>
                        <a:t>Sugu</a:t>
                      </a:r>
                    </a:p>
                  </a:txBody>
                  <a:tcPr anchor="ctr"/>
                </a:tc>
                <a:tc>
                  <a:txBody>
                    <a:bodyPr/>
                    <a:lstStyle/>
                    <a:p>
                      <a:r>
                        <a:rPr lang="et-EE"/>
                        <a:t>Mehed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23,9</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4,0</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707053953"/>
                  </a:ext>
                </a:extLst>
              </a:tr>
              <a:tr h="370840">
                <a:tc vMerge="1">
                  <a:txBody>
                    <a:bodyPr/>
                    <a:lstStyle/>
                    <a:p>
                      <a:endParaRPr lang="et-EE"/>
                    </a:p>
                  </a:txBody>
                  <a:tcPr/>
                </a:tc>
                <a:tc>
                  <a:txBody>
                    <a:bodyPr/>
                    <a:lstStyle/>
                    <a:p>
                      <a:r>
                        <a:rPr lang="et-EE"/>
                        <a:t>Naised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23,2</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26,8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3,6</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089194201"/>
                  </a:ext>
                </a:extLst>
              </a:tr>
              <a:tr h="370840">
                <a:tc rowSpan="4">
                  <a:txBody>
                    <a:bodyPr/>
                    <a:lstStyle/>
                    <a:p>
                      <a:r>
                        <a:rPr lang="et-EE"/>
                        <a:t>Vanus</a:t>
                      </a:r>
                    </a:p>
                  </a:txBody>
                  <a:tcPr anchor="ctr"/>
                </a:tc>
                <a:tc>
                  <a:txBody>
                    <a:bodyPr/>
                    <a:lstStyle/>
                    <a:p>
                      <a:r>
                        <a:rPr lang="et-EE"/>
                        <a:t>16 – 24</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22,1</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26,5</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4,3</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616579586"/>
                  </a:ext>
                </a:extLst>
              </a:tr>
              <a:tr h="370840">
                <a:tc vMerge="1">
                  <a:txBody>
                    <a:bodyPr/>
                    <a:lstStyle/>
                    <a:p>
                      <a:endParaRPr lang="et-EE"/>
                    </a:p>
                  </a:txBody>
                  <a:tcPr/>
                </a:tc>
                <a:tc>
                  <a:txBody>
                    <a:bodyPr/>
                    <a:lstStyle/>
                    <a:p>
                      <a:r>
                        <a:rPr lang="et-EE"/>
                        <a:t>25 – 39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15,8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4,0</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607163890"/>
                  </a:ext>
                </a:extLst>
              </a:tr>
              <a:tr h="370840">
                <a:tc vMerge="1">
                  <a:txBody>
                    <a:bodyPr/>
                    <a:lstStyle/>
                    <a:p>
                      <a:endParaRPr lang="et-EE"/>
                    </a:p>
                  </a:txBody>
                  <a:tcPr/>
                </a:tc>
                <a:tc>
                  <a:txBody>
                    <a:bodyPr/>
                    <a:lstStyle/>
                    <a:p>
                      <a:r>
                        <a:rPr lang="et-EE"/>
                        <a:t>40 – 49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18,6</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23,0</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4,4</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rgbClr val="00B050"/>
                        </a:solidFill>
                        <a:latin typeface="+mn-lt"/>
                        <a:ea typeface="+mn-ea"/>
                        <a:cs typeface="+mn-cs"/>
                      </a:endParaRPr>
                    </a:p>
                  </a:txBody>
                  <a:tcPr marL="68580" marR="68580" marT="0" marB="0"/>
                </a:tc>
                <a:extLst>
                  <a:ext uri="{0D108BD9-81ED-4DB2-BD59-A6C34878D82A}">
                    <a16:rowId xmlns:a16="http://schemas.microsoft.com/office/drawing/2014/main" val="4036237795"/>
                  </a:ext>
                </a:extLst>
              </a:tr>
              <a:tr h="370840">
                <a:tc vMerge="1">
                  <a:txBody>
                    <a:bodyPr/>
                    <a:lstStyle/>
                    <a:p>
                      <a:endParaRPr lang="et-EE"/>
                    </a:p>
                  </a:txBody>
                  <a:tcPr/>
                </a:tc>
                <a:tc>
                  <a:txBody>
                    <a:bodyPr/>
                    <a:lstStyle/>
                    <a:p>
                      <a:r>
                        <a:rPr lang="et-EE"/>
                        <a:t>50 – 63</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18,3</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22,9</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4,7</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rgbClr val="00B050"/>
                        </a:solidFill>
                        <a:latin typeface="+mn-lt"/>
                        <a:ea typeface="+mn-ea"/>
                        <a:cs typeface="+mn-cs"/>
                      </a:endParaRPr>
                    </a:p>
                  </a:txBody>
                  <a:tcPr marL="68580" marR="68580" marT="0" marB="0"/>
                </a:tc>
                <a:extLst>
                  <a:ext uri="{0D108BD9-81ED-4DB2-BD59-A6C34878D82A}">
                    <a16:rowId xmlns:a16="http://schemas.microsoft.com/office/drawing/2014/main" val="3357192816"/>
                  </a:ext>
                </a:extLst>
              </a:tr>
              <a:tr h="370840">
                <a:tc>
                  <a:txBody>
                    <a:bodyPr/>
                    <a:lstStyle/>
                    <a:p>
                      <a:r>
                        <a:rPr lang="et-EE"/>
                        <a:t>Tööturu staatus</a:t>
                      </a:r>
                    </a:p>
                  </a:txBody>
                  <a:tcPr/>
                </a:tc>
                <a:tc>
                  <a:txBody>
                    <a:bodyPr/>
                    <a:lstStyle/>
                    <a:p>
                      <a:r>
                        <a:rPr lang="et-EE"/>
                        <a:t>Hõivatud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9,7</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10,9</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1,3</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endParaRPr lang="et-EE" sz="1800" kern="1200">
                        <a:solidFill>
                          <a:schemeClr val="dk1"/>
                        </a:solidFill>
                        <a:latin typeface="+mn-lt"/>
                        <a:ea typeface="+mn-ea"/>
                        <a:cs typeface="+mn-cs"/>
                      </a:endParaRPr>
                    </a:p>
                  </a:txBody>
                  <a:tcPr marL="68580" marR="68580" marT="0" marB="0"/>
                </a:tc>
                <a:extLst>
                  <a:ext uri="{0D108BD9-81ED-4DB2-BD59-A6C34878D82A}">
                    <a16:rowId xmlns:a16="http://schemas.microsoft.com/office/drawing/2014/main" val="1886726820"/>
                  </a:ext>
                </a:extLst>
              </a:tr>
            </a:tbl>
          </a:graphicData>
        </a:graphic>
      </p:graphicFrame>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73513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EE7BBB28-2C4A-4B48-8293-00DBF704F220}"/>
              </a:ext>
            </a:extLst>
          </p:cNvPr>
          <p:cNvSpPr>
            <a:spLocks noGrp="1"/>
          </p:cNvSpPr>
          <p:nvPr>
            <p:ph type="title"/>
          </p:nvPr>
        </p:nvSpPr>
        <p:spPr>
          <a:xfrm>
            <a:off x="838200" y="365125"/>
            <a:ext cx="10515600" cy="1325563"/>
          </a:xfrm>
        </p:spPr>
        <p:txBody>
          <a:bodyPr>
            <a:normAutofit/>
          </a:bodyPr>
          <a:lstStyle/>
          <a:p>
            <a:r>
              <a:rPr lang="et-EE" dirty="0"/>
              <a:t>Tulemused - vaesusnäitajad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 4">
            <a:extLst>
              <a:ext uri="{FF2B5EF4-FFF2-40B4-BE49-F238E27FC236}">
                <a16:creationId xmlns:a16="http://schemas.microsoft.com/office/drawing/2014/main" id="{56FCE2DB-9F04-4A9C-A891-2F966AB5976C}"/>
              </a:ext>
            </a:extLst>
          </p:cNvPr>
          <p:cNvGraphicFramePr>
            <a:graphicFrameLocks noGrp="1"/>
          </p:cNvGraphicFramePr>
          <p:nvPr>
            <p:ph idx="1"/>
          </p:nvPr>
        </p:nvGraphicFramePr>
        <p:xfrm>
          <a:off x="838201" y="1825625"/>
          <a:ext cx="9182106" cy="4719320"/>
        </p:xfrm>
        <a:graphic>
          <a:graphicData uri="http://schemas.openxmlformats.org/drawingml/2006/table">
            <a:tbl>
              <a:tblPr firstRow="1" bandRow="1">
                <a:tableStyleId>{21E4AEA4-8DFA-4A89-87EB-49C32662AFE0}</a:tableStyleId>
              </a:tblPr>
              <a:tblGrid>
                <a:gridCol w="1465712">
                  <a:extLst>
                    <a:ext uri="{9D8B030D-6E8A-4147-A177-3AD203B41FA5}">
                      <a16:colId xmlns:a16="http://schemas.microsoft.com/office/drawing/2014/main" val="1988880039"/>
                    </a:ext>
                  </a:extLst>
                </a:gridCol>
                <a:gridCol w="1487996">
                  <a:extLst>
                    <a:ext uri="{9D8B030D-6E8A-4147-A177-3AD203B41FA5}">
                      <a16:colId xmlns:a16="http://schemas.microsoft.com/office/drawing/2014/main" val="2737930647"/>
                    </a:ext>
                  </a:extLst>
                </a:gridCol>
                <a:gridCol w="1032891">
                  <a:extLst>
                    <a:ext uri="{9D8B030D-6E8A-4147-A177-3AD203B41FA5}">
                      <a16:colId xmlns:a16="http://schemas.microsoft.com/office/drawing/2014/main" val="1714742355"/>
                    </a:ext>
                  </a:extLst>
                </a:gridCol>
                <a:gridCol w="1116330">
                  <a:extLst>
                    <a:ext uri="{9D8B030D-6E8A-4147-A177-3AD203B41FA5}">
                      <a16:colId xmlns:a16="http://schemas.microsoft.com/office/drawing/2014/main" val="1096710372"/>
                    </a:ext>
                  </a:extLst>
                </a:gridCol>
                <a:gridCol w="1237679">
                  <a:extLst>
                    <a:ext uri="{9D8B030D-6E8A-4147-A177-3AD203B41FA5}">
                      <a16:colId xmlns:a16="http://schemas.microsoft.com/office/drawing/2014/main" val="969986005"/>
                    </a:ext>
                  </a:extLst>
                </a:gridCol>
                <a:gridCol w="1258443">
                  <a:extLst>
                    <a:ext uri="{9D8B030D-6E8A-4147-A177-3AD203B41FA5}">
                      <a16:colId xmlns:a16="http://schemas.microsoft.com/office/drawing/2014/main" val="1448917167"/>
                    </a:ext>
                  </a:extLst>
                </a:gridCol>
                <a:gridCol w="1583055">
                  <a:extLst>
                    <a:ext uri="{9D8B030D-6E8A-4147-A177-3AD203B41FA5}">
                      <a16:colId xmlns:a16="http://schemas.microsoft.com/office/drawing/2014/main" val="2805043785"/>
                    </a:ext>
                  </a:extLst>
                </a:gridCol>
              </a:tblGrid>
              <a:tr h="370840">
                <a:tc>
                  <a:txBody>
                    <a:bodyPr/>
                    <a:lstStyle/>
                    <a:p>
                      <a:endParaRPr lang="et-EE"/>
                    </a:p>
                  </a:txBody>
                  <a:tcPr/>
                </a:tc>
                <a:tc>
                  <a:txBody>
                    <a:bodyPr/>
                    <a:lstStyle/>
                    <a:p>
                      <a:endParaRPr lang="et-EE"/>
                    </a:p>
                  </a:txBody>
                  <a:tcPr/>
                </a:tc>
                <a:tc>
                  <a:txBody>
                    <a:bodyPr/>
                    <a:lstStyle/>
                    <a:p>
                      <a:r>
                        <a:rPr lang="et-EE"/>
                        <a:t>Kriisi eel</a:t>
                      </a:r>
                    </a:p>
                  </a:txBody>
                  <a:tcPr/>
                </a:tc>
                <a:tc>
                  <a:txBody>
                    <a:bodyPr/>
                    <a:lstStyle/>
                    <a:p>
                      <a:r>
                        <a:rPr lang="et-EE" err="1"/>
                        <a:t>COVIDiga</a:t>
                      </a:r>
                      <a:endParaRPr lang="et-EE"/>
                    </a:p>
                  </a:txBody>
                  <a:tcPr/>
                </a:tc>
                <a:tc>
                  <a:txBody>
                    <a:bodyPr/>
                    <a:lstStyle/>
                    <a:p>
                      <a:r>
                        <a:rPr lang="et-EE"/>
                        <a:t>Kriisi mõju</a:t>
                      </a:r>
                    </a:p>
                  </a:txBody>
                  <a:tcPr>
                    <a:lnR w="12700" cap="flat" cmpd="sng" algn="ctr">
                      <a:solidFill>
                        <a:schemeClr val="tx1"/>
                      </a:solidFill>
                      <a:prstDash val="solid"/>
                      <a:round/>
                      <a:headEnd type="none" w="med" len="med"/>
                      <a:tailEnd type="none" w="med" len="med"/>
                    </a:lnR>
                  </a:tcPr>
                </a:tc>
                <a:tc>
                  <a:txBody>
                    <a:bodyPr/>
                    <a:lstStyle/>
                    <a:p>
                      <a:r>
                        <a:rPr lang="et-EE"/>
                        <a:t>Meetmega</a:t>
                      </a:r>
                    </a:p>
                  </a:txBody>
                  <a:tcPr>
                    <a:lnL w="12700" cap="flat" cmpd="sng" algn="ctr">
                      <a:solidFill>
                        <a:schemeClr val="tx1"/>
                      </a:solidFill>
                      <a:prstDash val="solid"/>
                      <a:round/>
                      <a:headEnd type="none" w="med" len="med"/>
                      <a:tailEnd type="none" w="med" len="med"/>
                    </a:lnL>
                  </a:tcPr>
                </a:tc>
                <a:tc>
                  <a:txBody>
                    <a:bodyPr/>
                    <a:lstStyle/>
                    <a:p>
                      <a:r>
                        <a:rPr lang="et-EE"/>
                        <a:t>Meetme mõju</a:t>
                      </a:r>
                    </a:p>
                  </a:txBody>
                  <a:tcPr/>
                </a:tc>
                <a:extLst>
                  <a:ext uri="{0D108BD9-81ED-4DB2-BD59-A6C34878D82A}">
                    <a16:rowId xmlns:a16="http://schemas.microsoft.com/office/drawing/2014/main" val="623307540"/>
                  </a:ext>
                </a:extLst>
              </a:tr>
              <a:tr h="370840">
                <a:tc rowSpan="2">
                  <a:txBody>
                    <a:bodyPr/>
                    <a:lstStyle/>
                    <a:p>
                      <a:r>
                        <a:rPr lang="et-EE"/>
                        <a:t>Vaesuspiir (€)</a:t>
                      </a:r>
                    </a:p>
                  </a:txBody>
                  <a:tcPr anchor="ctr">
                    <a:lnB w="12700" cap="flat" cmpd="sng" algn="ctr">
                      <a:solidFill>
                        <a:schemeClr val="tx1"/>
                      </a:solidFill>
                      <a:prstDash val="solid"/>
                      <a:round/>
                      <a:headEnd type="none" w="med" len="med"/>
                      <a:tailEnd type="none" w="med" len="med"/>
                    </a:lnB>
                  </a:tcPr>
                </a:tc>
                <a:tc>
                  <a:txBody>
                    <a:bodyPr/>
                    <a:lstStyle/>
                    <a:p>
                      <a:r>
                        <a:rPr lang="et-EE"/>
                        <a:t>Ankurdatud</a:t>
                      </a:r>
                    </a:p>
                  </a:txBody>
                  <a:tcPr/>
                </a:tc>
                <a:tc>
                  <a:txBody>
                    <a:bodyPr/>
                    <a:lstStyle/>
                    <a:p>
                      <a:pPr algn="r"/>
                      <a:r>
                        <a:rPr lang="et-EE"/>
                        <a:t>593,3 </a:t>
                      </a:r>
                    </a:p>
                  </a:txBody>
                  <a:tcPr/>
                </a:tc>
                <a:tc>
                  <a:txBody>
                    <a:bodyPr/>
                    <a:lstStyle/>
                    <a:p>
                      <a:pPr marL="0" algn="r" defTabSz="914400" rtl="0" eaLnBrk="1" latinLnBrk="0" hangingPunct="1"/>
                      <a:endParaRPr lang="et-EE" sz="1800" kern="1200">
                        <a:solidFill>
                          <a:schemeClr val="dk1"/>
                        </a:solidFill>
                        <a:latin typeface="+mn-lt"/>
                        <a:ea typeface="+mn-ea"/>
                        <a:cs typeface="+mn-cs"/>
                      </a:endParaRPr>
                    </a:p>
                  </a:txBody>
                  <a:tcPr/>
                </a:tc>
                <a:tc>
                  <a:txBody>
                    <a:bodyPr/>
                    <a:lstStyle/>
                    <a:p>
                      <a:pPr algn="r"/>
                      <a:endParaRPr lang="et-EE"/>
                    </a:p>
                  </a:txBody>
                  <a:tcPr>
                    <a:lnR w="12700" cap="flat" cmpd="sng" algn="ctr">
                      <a:solidFill>
                        <a:schemeClr val="tx1"/>
                      </a:solidFill>
                      <a:prstDash val="solid"/>
                      <a:round/>
                      <a:headEnd type="none" w="med" len="med"/>
                      <a:tailEnd type="none" w="med" len="med"/>
                    </a:lnR>
                  </a:tcPr>
                </a:tc>
                <a:tc>
                  <a:txBody>
                    <a:bodyPr/>
                    <a:lstStyle/>
                    <a:p>
                      <a:pPr algn="r"/>
                      <a:endParaRPr lang="et-EE"/>
                    </a:p>
                  </a:txBody>
                  <a:tcPr>
                    <a:lnL w="12700" cap="flat" cmpd="sng" algn="ctr">
                      <a:solidFill>
                        <a:schemeClr val="tx1"/>
                      </a:solidFill>
                      <a:prstDash val="solid"/>
                      <a:round/>
                      <a:headEnd type="none" w="med" len="med"/>
                      <a:tailEnd type="none" w="med" len="med"/>
                    </a:lnL>
                  </a:tcPr>
                </a:tc>
                <a:tc>
                  <a:txBody>
                    <a:bodyPr/>
                    <a:lstStyle/>
                    <a:p>
                      <a:pPr algn="r"/>
                      <a:endParaRPr lang="et-EE"/>
                    </a:p>
                  </a:txBody>
                  <a:tcPr/>
                </a:tc>
                <a:extLst>
                  <a:ext uri="{0D108BD9-81ED-4DB2-BD59-A6C34878D82A}">
                    <a16:rowId xmlns:a16="http://schemas.microsoft.com/office/drawing/2014/main" val="2814086140"/>
                  </a:ext>
                </a:extLst>
              </a:tr>
              <a:tr h="370840">
                <a:tc vMerge="1">
                  <a:txBody>
                    <a:bodyPr/>
                    <a:lstStyle/>
                    <a:p>
                      <a:endParaRPr lang="et-EE"/>
                    </a:p>
                  </a:txBody>
                  <a:tcPr/>
                </a:tc>
                <a:tc>
                  <a:txBody>
                    <a:bodyPr/>
                    <a:lstStyle/>
                    <a:p>
                      <a:r>
                        <a:rPr lang="et-EE"/>
                        <a:t>Ankurdamata</a:t>
                      </a:r>
                    </a:p>
                  </a:txBody>
                  <a:tcP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549,3</a:t>
                      </a:r>
                    </a:p>
                  </a:txBody>
                  <a:tcPr marL="68580" marR="68580" marT="0" marB="0">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-43,8</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585,2</a:t>
                      </a: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35,8</a:t>
                      </a: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6769310"/>
                  </a:ext>
                </a:extLst>
              </a:tr>
              <a:tr h="370840">
                <a:tc rowSpan="2">
                  <a:txBody>
                    <a:bodyPr/>
                    <a:lstStyle/>
                    <a:p>
                      <a:r>
                        <a:rPr lang="et-EE"/>
                        <a:t>Rahvastiku vaesus (%)</a:t>
                      </a:r>
                    </a:p>
                  </a:txBody>
                  <a:tcPr anchor="ctr">
                    <a:lnT w="12700" cap="flat" cmpd="sng" algn="ctr">
                      <a:solidFill>
                        <a:schemeClr val="tx1"/>
                      </a:solidFill>
                      <a:prstDash val="solid"/>
                      <a:round/>
                      <a:headEnd type="none" w="med" len="med"/>
                      <a:tailEnd type="none" w="med" len="med"/>
                    </a:lnT>
                  </a:tcPr>
                </a:tc>
                <a:tc>
                  <a:txBody>
                    <a:bodyPr/>
                    <a:lstStyle/>
                    <a:p>
                      <a:r>
                        <a:rPr lang="et-EE"/>
                        <a:t>Ankurdatud</a:t>
                      </a:r>
                    </a:p>
                  </a:txBody>
                  <a:tcP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21,6</a:t>
                      </a: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25,4</a:t>
                      </a:r>
                    </a:p>
                  </a:txBody>
                  <a:tcPr marL="68580" marR="68580" marT="0" marB="0">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3,8</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21,9</a:t>
                      </a: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-3,5</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3955649"/>
                  </a:ext>
                </a:extLst>
              </a:tr>
              <a:tr h="370840">
                <a:tc vMerge="1">
                  <a:txBody>
                    <a:bodyPr/>
                    <a:lstStyle/>
                    <a:p>
                      <a:endParaRPr lang="et-EE"/>
                    </a:p>
                  </a:txBody>
                  <a:tcPr/>
                </a:tc>
                <a:tc>
                  <a:txBody>
                    <a:bodyPr/>
                    <a:lstStyle/>
                    <a:p>
                      <a:r>
                        <a:rPr lang="et-EE"/>
                        <a:t>Ankurdamata</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21,4</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 </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21,3</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 </a:t>
                      </a:r>
                    </a:p>
                  </a:txBody>
                  <a:tcPr marL="68580" marR="68580" marT="0" marB="0"/>
                </a:tc>
                <a:extLst>
                  <a:ext uri="{0D108BD9-81ED-4DB2-BD59-A6C34878D82A}">
                    <a16:rowId xmlns:a16="http://schemas.microsoft.com/office/drawing/2014/main" val="924815437"/>
                  </a:ext>
                </a:extLst>
              </a:tr>
              <a:tr h="370840">
                <a:tc rowSpan="2">
                  <a:txBody>
                    <a:bodyPr/>
                    <a:lstStyle/>
                    <a:p>
                      <a:r>
                        <a:rPr lang="et-EE"/>
                        <a:t>Sugu</a:t>
                      </a:r>
                    </a:p>
                  </a:txBody>
                  <a:tcPr anchor="ctr"/>
                </a:tc>
                <a:tc>
                  <a:txBody>
                    <a:bodyPr/>
                    <a:lstStyle/>
                    <a:p>
                      <a:r>
                        <a:rPr lang="et-EE"/>
                        <a:t>Mehed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23,9</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4,0</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20,2</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-3,7</a:t>
                      </a:r>
                    </a:p>
                  </a:txBody>
                  <a:tcPr marL="68580" marR="68580" marT="0" marB="0"/>
                </a:tc>
                <a:extLst>
                  <a:ext uri="{0D108BD9-81ED-4DB2-BD59-A6C34878D82A}">
                    <a16:rowId xmlns:a16="http://schemas.microsoft.com/office/drawing/2014/main" val="707053953"/>
                  </a:ext>
                </a:extLst>
              </a:tr>
              <a:tr h="370840">
                <a:tc vMerge="1">
                  <a:txBody>
                    <a:bodyPr/>
                    <a:lstStyle/>
                    <a:p>
                      <a:endParaRPr lang="et-EE"/>
                    </a:p>
                  </a:txBody>
                  <a:tcPr/>
                </a:tc>
                <a:tc>
                  <a:txBody>
                    <a:bodyPr/>
                    <a:lstStyle/>
                    <a:p>
                      <a:r>
                        <a:rPr lang="et-EE"/>
                        <a:t>Naised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23,2</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26,8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3,6</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23,5</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-3,3</a:t>
                      </a:r>
                    </a:p>
                  </a:txBody>
                  <a:tcPr marL="68580" marR="68580" marT="0" marB="0"/>
                </a:tc>
                <a:extLst>
                  <a:ext uri="{0D108BD9-81ED-4DB2-BD59-A6C34878D82A}">
                    <a16:rowId xmlns:a16="http://schemas.microsoft.com/office/drawing/2014/main" val="1089194201"/>
                  </a:ext>
                </a:extLst>
              </a:tr>
              <a:tr h="370840">
                <a:tc rowSpan="4">
                  <a:txBody>
                    <a:bodyPr/>
                    <a:lstStyle/>
                    <a:p>
                      <a:r>
                        <a:rPr lang="et-EE"/>
                        <a:t>Vanus</a:t>
                      </a:r>
                    </a:p>
                  </a:txBody>
                  <a:tcPr anchor="ctr"/>
                </a:tc>
                <a:tc>
                  <a:txBody>
                    <a:bodyPr/>
                    <a:lstStyle/>
                    <a:p>
                      <a:r>
                        <a:rPr lang="et-EE"/>
                        <a:t>16 – 24</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22,1</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26,5</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4,3</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22,6</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-3,9</a:t>
                      </a:r>
                    </a:p>
                  </a:txBody>
                  <a:tcPr marL="68580" marR="68580" marT="0" marB="0"/>
                </a:tc>
                <a:extLst>
                  <a:ext uri="{0D108BD9-81ED-4DB2-BD59-A6C34878D82A}">
                    <a16:rowId xmlns:a16="http://schemas.microsoft.com/office/drawing/2014/main" val="1616579586"/>
                  </a:ext>
                </a:extLst>
              </a:tr>
              <a:tr h="370840">
                <a:tc vMerge="1">
                  <a:txBody>
                    <a:bodyPr/>
                    <a:lstStyle/>
                    <a:p>
                      <a:endParaRPr lang="et-EE"/>
                    </a:p>
                  </a:txBody>
                  <a:tcPr/>
                </a:tc>
                <a:tc>
                  <a:txBody>
                    <a:bodyPr/>
                    <a:lstStyle/>
                    <a:p>
                      <a:r>
                        <a:rPr lang="et-EE"/>
                        <a:t>25 – 39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15,8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19,8</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4,0</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16,1</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-3,6</a:t>
                      </a:r>
                    </a:p>
                  </a:txBody>
                  <a:tcPr marL="68580" marR="68580" marT="0" marB="0"/>
                </a:tc>
                <a:extLst>
                  <a:ext uri="{0D108BD9-81ED-4DB2-BD59-A6C34878D82A}">
                    <a16:rowId xmlns:a16="http://schemas.microsoft.com/office/drawing/2014/main" val="1607163890"/>
                  </a:ext>
                </a:extLst>
              </a:tr>
              <a:tr h="370840">
                <a:tc vMerge="1">
                  <a:txBody>
                    <a:bodyPr/>
                    <a:lstStyle/>
                    <a:p>
                      <a:endParaRPr lang="et-EE"/>
                    </a:p>
                  </a:txBody>
                  <a:tcPr/>
                </a:tc>
                <a:tc>
                  <a:txBody>
                    <a:bodyPr/>
                    <a:lstStyle/>
                    <a:p>
                      <a:r>
                        <a:rPr lang="et-EE"/>
                        <a:t>40 – 49</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18,6</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23,0</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4,4</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19,0</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rgbClr val="00B050"/>
                          </a:solidFill>
                          <a:latin typeface="+mn-lt"/>
                          <a:ea typeface="+mn-ea"/>
                          <a:cs typeface="+mn-cs"/>
                        </a:rPr>
                        <a:t>-4,0</a:t>
                      </a:r>
                    </a:p>
                  </a:txBody>
                  <a:tcPr marL="68580" marR="68580" marT="0" marB="0"/>
                </a:tc>
                <a:extLst>
                  <a:ext uri="{0D108BD9-81ED-4DB2-BD59-A6C34878D82A}">
                    <a16:rowId xmlns:a16="http://schemas.microsoft.com/office/drawing/2014/main" val="4036237795"/>
                  </a:ext>
                </a:extLst>
              </a:tr>
              <a:tr h="370840">
                <a:tc vMerge="1">
                  <a:txBody>
                    <a:bodyPr/>
                    <a:lstStyle/>
                    <a:p>
                      <a:endParaRPr lang="et-EE"/>
                    </a:p>
                  </a:txBody>
                  <a:tcPr/>
                </a:tc>
                <a:tc>
                  <a:txBody>
                    <a:bodyPr/>
                    <a:lstStyle/>
                    <a:p>
                      <a:r>
                        <a:rPr lang="et-EE"/>
                        <a:t>50 – 63</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18,3</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22,9</a:t>
                      </a:r>
                    </a:p>
                  </a:txBody>
                  <a:tcPr marL="68580" marR="68580" marT="0" marB="0"/>
                </a:tc>
                <a:tc>
                  <a:txBody>
                    <a:bodyPr/>
                    <a:lstStyle/>
                    <a:p>
                      <a:pPr marL="0" algn="r" defTabSz="914400" rtl="0" eaLnBrk="1" latinLnBrk="0" hangingPunct="1">
                        <a:lnSpc>
                          <a:spcPct val="130000"/>
                        </a:lnSpc>
                        <a:spcAft>
                          <a:spcPts val="800"/>
                        </a:spcAft>
                      </a:pPr>
                      <a:r>
                        <a:rPr lang="et-EE" sz="1800" kern="1200">
                          <a:solidFill>
                            <a:srgbClr val="C00000"/>
                          </a:solidFill>
                          <a:latin typeface="+mn-lt"/>
                          <a:ea typeface="+mn-ea"/>
                          <a:cs typeface="+mn-cs"/>
                        </a:rPr>
                        <a:t>4,7</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18,5</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rgbClr val="00B050"/>
                          </a:solidFill>
                          <a:latin typeface="+mn-lt"/>
                          <a:ea typeface="+mn-ea"/>
                          <a:cs typeface="+mn-cs"/>
                        </a:rPr>
                        <a:t>-4,4</a:t>
                      </a:r>
                    </a:p>
                  </a:txBody>
                  <a:tcPr marL="68580" marR="68580" marT="0" marB="0"/>
                </a:tc>
                <a:extLst>
                  <a:ext uri="{0D108BD9-81ED-4DB2-BD59-A6C34878D82A}">
                    <a16:rowId xmlns:a16="http://schemas.microsoft.com/office/drawing/2014/main" val="3357192816"/>
                  </a:ext>
                </a:extLst>
              </a:tr>
              <a:tr h="370840">
                <a:tc>
                  <a:txBody>
                    <a:bodyPr/>
                    <a:lstStyle/>
                    <a:p>
                      <a:r>
                        <a:rPr lang="et-EE"/>
                        <a:t>Tööturu staatus</a:t>
                      </a:r>
                    </a:p>
                  </a:txBody>
                  <a:tcPr/>
                </a:tc>
                <a:tc>
                  <a:txBody>
                    <a:bodyPr/>
                    <a:lstStyle/>
                    <a:p>
                      <a:r>
                        <a:rPr lang="et-EE"/>
                        <a:t>Hõivatud</a:t>
                      </a:r>
                    </a:p>
                  </a:txBody>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9,7</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10,9</a:t>
                      </a:r>
                    </a:p>
                  </a:txBody>
                  <a:tcPr marL="68580" marR="68580" marT="0" marB="0"/>
                </a:tc>
                <a:tc>
                  <a:txBody>
                    <a:bodyPr/>
                    <a:lstStyle/>
                    <a:p>
                      <a:pPr marL="0" algn="r" defTabSz="914400" rtl="0" eaLnBrk="1" latinLnBrk="0" hangingPunct="1">
                        <a:lnSpc>
                          <a:spcPct val="130000"/>
                        </a:lnSpc>
                        <a:spcAft>
                          <a:spcPts val="800"/>
                        </a:spcAft>
                      </a:pPr>
                      <a:r>
                        <a:rPr lang="et-EE" sz="1800" kern="1200">
                          <a:solidFill>
                            <a:schemeClr val="tx1"/>
                          </a:solidFill>
                          <a:latin typeface="+mn-lt"/>
                          <a:ea typeface="+mn-ea"/>
                          <a:cs typeface="+mn-cs"/>
                        </a:rPr>
                        <a:t>1,3</a:t>
                      </a:r>
                    </a:p>
                  </a:txBody>
                  <a:tcPr marL="68580" marR="68580" marT="0" marB="0">
                    <a:lnR w="12700" cap="flat" cmpd="sng" algn="ctr">
                      <a:solidFill>
                        <a:schemeClr val="tx1"/>
                      </a:solidFill>
                      <a:prstDash val="solid"/>
                      <a:round/>
                      <a:headEnd type="none" w="med" len="med"/>
                      <a:tailEnd type="none" w="med" len="med"/>
                    </a:lnR>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9,5</a:t>
                      </a:r>
                    </a:p>
                  </a:txBody>
                  <a:tcPr marL="68580" marR="68580" marT="0" marB="0">
                    <a:lnL w="12700" cap="flat" cmpd="sng" algn="ctr">
                      <a:solidFill>
                        <a:schemeClr val="tx1"/>
                      </a:solidFill>
                      <a:prstDash val="solid"/>
                      <a:round/>
                      <a:headEnd type="none" w="med" len="med"/>
                      <a:tailEnd type="none" w="med" len="med"/>
                    </a:lnL>
                  </a:tcPr>
                </a:tc>
                <a:tc>
                  <a:txBody>
                    <a:bodyPr/>
                    <a:lstStyle/>
                    <a:p>
                      <a:pPr marL="0" algn="r" defTabSz="914400" rtl="0" eaLnBrk="1" latinLnBrk="0" hangingPunct="1">
                        <a:lnSpc>
                          <a:spcPct val="130000"/>
                        </a:lnSpc>
                        <a:spcAft>
                          <a:spcPts val="800"/>
                        </a:spcAft>
                      </a:pPr>
                      <a:r>
                        <a:rPr lang="et-EE" sz="1800" kern="1200">
                          <a:solidFill>
                            <a:schemeClr val="dk1"/>
                          </a:solidFill>
                          <a:latin typeface="+mn-lt"/>
                          <a:ea typeface="+mn-ea"/>
                          <a:cs typeface="+mn-cs"/>
                        </a:rPr>
                        <a:t>-1,4</a:t>
                      </a:r>
                    </a:p>
                  </a:txBody>
                  <a:tcPr marL="68580" marR="68580" marT="0" marB="0"/>
                </a:tc>
                <a:extLst>
                  <a:ext uri="{0D108BD9-81ED-4DB2-BD59-A6C34878D82A}">
                    <a16:rowId xmlns:a16="http://schemas.microsoft.com/office/drawing/2014/main" val="1886726820"/>
                  </a:ext>
                </a:extLst>
              </a:tr>
            </a:tbl>
          </a:graphicData>
        </a:graphic>
      </p:graphicFrame>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346598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4E90207A-5C8E-4FAD-A153-05027033B4DE}"/>
              </a:ext>
            </a:extLst>
          </p:cNvPr>
          <p:cNvSpPr>
            <a:spLocks noGrp="1"/>
          </p:cNvSpPr>
          <p:nvPr>
            <p:ph type="title"/>
          </p:nvPr>
        </p:nvSpPr>
        <p:spPr>
          <a:xfrm>
            <a:off x="838200" y="365125"/>
            <a:ext cx="10515600" cy="1325563"/>
          </a:xfrm>
        </p:spPr>
        <p:txBody>
          <a:bodyPr>
            <a:normAutofit/>
          </a:bodyPr>
          <a:lstStyle/>
          <a:p>
            <a:r>
              <a:rPr lang="et-EE" dirty="0"/>
              <a:t>Mõju majandussektorites</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Sisu kohatäide 11">
            <a:extLst>
              <a:ext uri="{FF2B5EF4-FFF2-40B4-BE49-F238E27FC236}">
                <a16:creationId xmlns:a16="http://schemas.microsoft.com/office/drawing/2014/main" id="{10B5A972-7F6B-4B69-A101-B258384064D4}"/>
              </a:ext>
            </a:extLst>
          </p:cNvPr>
          <p:cNvGraphicFramePr>
            <a:graphicFrameLocks noGrp="1"/>
          </p:cNvGraphicFramePr>
          <p:nvPr>
            <p:ph idx="1"/>
            <p:extLst>
              <p:ext uri="{D42A27DB-BD31-4B8C-83A1-F6EECF244321}">
                <p14:modId xmlns:p14="http://schemas.microsoft.com/office/powerpoint/2010/main" val="171780933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3296117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4E90207A-5C8E-4FAD-A153-05027033B4DE}"/>
              </a:ext>
            </a:extLst>
          </p:cNvPr>
          <p:cNvSpPr>
            <a:spLocks noGrp="1"/>
          </p:cNvSpPr>
          <p:nvPr>
            <p:ph type="title"/>
          </p:nvPr>
        </p:nvSpPr>
        <p:spPr>
          <a:xfrm>
            <a:off x="838200" y="365125"/>
            <a:ext cx="10515600" cy="1325563"/>
          </a:xfrm>
        </p:spPr>
        <p:txBody>
          <a:bodyPr>
            <a:normAutofit/>
          </a:bodyPr>
          <a:lstStyle/>
          <a:p>
            <a:r>
              <a:rPr lang="et-EE" dirty="0"/>
              <a:t>Mõju majandussektorites</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Sisu kohatäide 11">
            <a:extLst>
              <a:ext uri="{FF2B5EF4-FFF2-40B4-BE49-F238E27FC236}">
                <a16:creationId xmlns:a16="http://schemas.microsoft.com/office/drawing/2014/main" id="{10B5A972-7F6B-4B69-A101-B258384064D4}"/>
              </a:ext>
            </a:extLst>
          </p:cNvPr>
          <p:cNvGraphicFramePr>
            <a:graphicFrameLocks noGrp="1"/>
          </p:cNvGraphicFramePr>
          <p:nvPr>
            <p:ph idx="1"/>
            <p:extLst>
              <p:ext uri="{D42A27DB-BD31-4B8C-83A1-F6EECF244321}">
                <p14:modId xmlns:p14="http://schemas.microsoft.com/office/powerpoint/2010/main" val="49849925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4264926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90B29B48-AE09-467A-AFAC-F74A36DC7547}"/>
              </a:ext>
            </a:extLst>
          </p:cNvPr>
          <p:cNvSpPr>
            <a:spLocks noGrp="1"/>
          </p:cNvSpPr>
          <p:nvPr>
            <p:ph type="title"/>
          </p:nvPr>
        </p:nvSpPr>
        <p:spPr>
          <a:xfrm>
            <a:off x="838200" y="365125"/>
            <a:ext cx="10515600" cy="1325563"/>
          </a:xfrm>
        </p:spPr>
        <p:txBody>
          <a:bodyPr>
            <a:normAutofit/>
          </a:bodyPr>
          <a:lstStyle/>
          <a:p>
            <a:r>
              <a:rPr lang="et-EE" dirty="0"/>
              <a:t>Tulude ebavõrdsus</a:t>
            </a:r>
          </a:p>
        </p:txBody>
      </p:sp>
      <p:sp>
        <p:nvSpPr>
          <p:cNvPr id="1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Sisu kohatäide 3">
            <a:extLst>
              <a:ext uri="{FF2B5EF4-FFF2-40B4-BE49-F238E27FC236}">
                <a16:creationId xmlns:a16="http://schemas.microsoft.com/office/drawing/2014/main" id="{189DBC02-6942-4B20-B7B7-7472DA629AA9}"/>
              </a:ext>
            </a:extLst>
          </p:cNvPr>
          <p:cNvGraphicFramePr>
            <a:graphicFrameLocks noGrp="1"/>
          </p:cNvGraphicFramePr>
          <p:nvPr>
            <p:ph idx="1"/>
            <p:extLst>
              <p:ext uri="{D42A27DB-BD31-4B8C-83A1-F6EECF244321}">
                <p14:modId xmlns:p14="http://schemas.microsoft.com/office/powerpoint/2010/main" val="2368287993"/>
              </p:ext>
            </p:extLst>
          </p:nvPr>
        </p:nvGraphicFramePr>
        <p:xfrm>
          <a:off x="838200" y="2228087"/>
          <a:ext cx="10515600" cy="394887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419599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90B29B48-AE09-467A-AFAC-F74A36DC7547}"/>
              </a:ext>
            </a:extLst>
          </p:cNvPr>
          <p:cNvSpPr>
            <a:spLocks noGrp="1"/>
          </p:cNvSpPr>
          <p:nvPr>
            <p:ph type="title"/>
          </p:nvPr>
        </p:nvSpPr>
        <p:spPr>
          <a:xfrm>
            <a:off x="838200" y="365125"/>
            <a:ext cx="10515600" cy="1325563"/>
          </a:xfrm>
        </p:spPr>
        <p:txBody>
          <a:bodyPr>
            <a:normAutofit/>
          </a:bodyPr>
          <a:lstStyle/>
          <a:p>
            <a:r>
              <a:rPr lang="et-EE" dirty="0"/>
              <a:t>Tulude ebavõrdsus</a:t>
            </a:r>
          </a:p>
        </p:txBody>
      </p:sp>
      <p:sp>
        <p:nvSpPr>
          <p:cNvPr id="1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Sisu kohatäide 3">
            <a:extLst>
              <a:ext uri="{FF2B5EF4-FFF2-40B4-BE49-F238E27FC236}">
                <a16:creationId xmlns:a16="http://schemas.microsoft.com/office/drawing/2014/main" id="{189DBC02-6942-4B20-B7B7-7472DA629AA9}"/>
              </a:ext>
            </a:extLst>
          </p:cNvPr>
          <p:cNvGraphicFramePr>
            <a:graphicFrameLocks noGrp="1"/>
          </p:cNvGraphicFramePr>
          <p:nvPr>
            <p:ph idx="1"/>
          </p:nvPr>
        </p:nvGraphicFramePr>
        <p:xfrm>
          <a:off x="838200" y="2228087"/>
          <a:ext cx="10515600" cy="3948876"/>
        </p:xfrm>
        <a:graphic>
          <a:graphicData uri="http://schemas.openxmlformats.org/drawingml/2006/chart">
            <c:chart xmlns:c="http://schemas.openxmlformats.org/drawingml/2006/chart" xmlns:r="http://schemas.openxmlformats.org/officeDocument/2006/relationships" r:id="rId2"/>
          </a:graphicData>
        </a:graphic>
      </p:graphicFrame>
      <p:sp>
        <p:nvSpPr>
          <p:cNvPr id="6" name="Ovaal 5">
            <a:extLst>
              <a:ext uri="{FF2B5EF4-FFF2-40B4-BE49-F238E27FC236}">
                <a16:creationId xmlns:a16="http://schemas.microsoft.com/office/drawing/2014/main" id="{560DB8FA-D544-4608-B3A7-F3FA88E383BF}"/>
              </a:ext>
            </a:extLst>
          </p:cNvPr>
          <p:cNvSpPr/>
          <p:nvPr/>
        </p:nvSpPr>
        <p:spPr>
          <a:xfrm>
            <a:off x="7308111" y="2631558"/>
            <a:ext cx="446568" cy="446567"/>
          </a:xfrm>
          <a:prstGeom prst="ellipse">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lvl1pPr marL="0" indent="0">
              <a:defRPr sz="1100">
                <a:solidFill>
                  <a:schemeClr val="accent2"/>
                </a:solidFill>
                <a:latin typeface="+mn-lt"/>
                <a:ea typeface="+mn-ea"/>
                <a:cs typeface="+mn-cs"/>
              </a:defRPr>
            </a:lvl1pPr>
            <a:lvl2pPr marL="457200" indent="0">
              <a:defRPr sz="1100">
                <a:solidFill>
                  <a:schemeClr val="accent2"/>
                </a:solidFill>
                <a:latin typeface="+mn-lt"/>
                <a:ea typeface="+mn-ea"/>
                <a:cs typeface="+mn-cs"/>
              </a:defRPr>
            </a:lvl2pPr>
            <a:lvl3pPr marL="914400" indent="0">
              <a:defRPr sz="1100">
                <a:solidFill>
                  <a:schemeClr val="accent2"/>
                </a:solidFill>
                <a:latin typeface="+mn-lt"/>
                <a:ea typeface="+mn-ea"/>
                <a:cs typeface="+mn-cs"/>
              </a:defRPr>
            </a:lvl3pPr>
            <a:lvl4pPr marL="1371600" indent="0">
              <a:defRPr sz="1100">
                <a:solidFill>
                  <a:schemeClr val="accent2"/>
                </a:solidFill>
                <a:latin typeface="+mn-lt"/>
                <a:ea typeface="+mn-ea"/>
                <a:cs typeface="+mn-cs"/>
              </a:defRPr>
            </a:lvl4pPr>
            <a:lvl5pPr marL="1828800" indent="0">
              <a:defRPr sz="1100">
                <a:solidFill>
                  <a:schemeClr val="accent2"/>
                </a:solidFill>
                <a:latin typeface="+mn-lt"/>
                <a:ea typeface="+mn-ea"/>
                <a:cs typeface="+mn-cs"/>
              </a:defRPr>
            </a:lvl5pPr>
            <a:lvl6pPr marL="2286000" indent="0">
              <a:defRPr sz="1100">
                <a:solidFill>
                  <a:schemeClr val="accent2"/>
                </a:solidFill>
                <a:latin typeface="+mn-lt"/>
                <a:ea typeface="+mn-ea"/>
                <a:cs typeface="+mn-cs"/>
              </a:defRPr>
            </a:lvl6pPr>
            <a:lvl7pPr marL="2743200" indent="0">
              <a:defRPr sz="1100">
                <a:solidFill>
                  <a:schemeClr val="accent2"/>
                </a:solidFill>
                <a:latin typeface="+mn-lt"/>
                <a:ea typeface="+mn-ea"/>
                <a:cs typeface="+mn-cs"/>
              </a:defRPr>
            </a:lvl7pPr>
            <a:lvl8pPr marL="3200400" indent="0">
              <a:defRPr sz="1100">
                <a:solidFill>
                  <a:schemeClr val="accent2"/>
                </a:solidFill>
                <a:latin typeface="+mn-lt"/>
                <a:ea typeface="+mn-ea"/>
                <a:cs typeface="+mn-cs"/>
              </a:defRPr>
            </a:lvl8pPr>
            <a:lvl9pPr marL="3657600" indent="0">
              <a:defRPr sz="1100">
                <a:solidFill>
                  <a:schemeClr val="accent2"/>
                </a:solidFill>
                <a:latin typeface="+mn-lt"/>
                <a:ea typeface="+mn-ea"/>
                <a:cs typeface="+mn-cs"/>
              </a:defRPr>
            </a:lvl9pPr>
          </a:lstStyle>
          <a:p>
            <a:pPr algn="ctr"/>
            <a:endParaRPr lang="et-EE"/>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1791934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alkiri 1">
            <a:extLst>
              <a:ext uri="{FF2B5EF4-FFF2-40B4-BE49-F238E27FC236}">
                <a16:creationId xmlns:a16="http://schemas.microsoft.com/office/drawing/2014/main" id="{EC92378F-CD06-4D22-9433-2DC5B3D9E8BE}"/>
              </a:ext>
            </a:extLst>
          </p:cNvPr>
          <p:cNvSpPr>
            <a:spLocks noGrp="1"/>
          </p:cNvSpPr>
          <p:nvPr>
            <p:ph type="title"/>
          </p:nvPr>
        </p:nvSpPr>
        <p:spPr>
          <a:xfrm>
            <a:off x="838200" y="365125"/>
            <a:ext cx="10515600" cy="1325563"/>
          </a:xfrm>
        </p:spPr>
        <p:txBody>
          <a:bodyPr>
            <a:normAutofit/>
          </a:bodyPr>
          <a:lstStyle/>
          <a:p>
            <a:r>
              <a:rPr lang="et-EE"/>
              <a:t>Põhisõnumid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00698034-7416-477A-AA69-6DEE59080F36}"/>
              </a:ext>
            </a:extLst>
          </p:cNvPr>
          <p:cNvSpPr>
            <a:spLocks noGrp="1"/>
          </p:cNvSpPr>
          <p:nvPr>
            <p:ph idx="1"/>
          </p:nvPr>
        </p:nvSpPr>
        <p:spPr>
          <a:xfrm>
            <a:off x="838200" y="1929384"/>
            <a:ext cx="10515600" cy="4251960"/>
          </a:xfrm>
        </p:spPr>
        <p:txBody>
          <a:bodyPr>
            <a:normAutofit/>
          </a:bodyPr>
          <a:lstStyle/>
          <a:p>
            <a:r>
              <a:rPr lang="et-EE" sz="2200" dirty="0"/>
              <a:t>Meede osutus äärmiselt edukaks ja vastab optimistlikumatele hinnangutele.</a:t>
            </a:r>
          </a:p>
          <a:p>
            <a:r>
              <a:rPr lang="et-EE" sz="2200" dirty="0"/>
              <a:t>Kriis</a:t>
            </a:r>
          </a:p>
          <a:p>
            <a:pPr lvl="1"/>
            <a:r>
              <a:rPr lang="et-EE" sz="1800" dirty="0"/>
              <a:t>Hõivatute arv </a:t>
            </a:r>
            <a:r>
              <a:rPr lang="et-EE" sz="1800" dirty="0">
                <a:solidFill>
                  <a:srgbClr val="C00000"/>
                </a:solidFill>
                <a:latin typeface="Cambria Math" panose="02040503050406030204" pitchFamily="18" charset="0"/>
                <a:ea typeface="Cambria Math" panose="02040503050406030204" pitchFamily="18" charset="0"/>
              </a:rPr>
              <a:t>↓ </a:t>
            </a:r>
            <a:r>
              <a:rPr lang="et-EE" sz="1800" dirty="0">
                <a:ea typeface="Cambria Math" panose="02040503050406030204" pitchFamily="18" charset="0"/>
              </a:rPr>
              <a:t>65 000, töötute arv </a:t>
            </a:r>
            <a:r>
              <a:rPr lang="et-EE" sz="1800" dirty="0">
                <a:solidFill>
                  <a:srgbClr val="C00000"/>
                </a:solidFill>
                <a:latin typeface="Cambria Math" panose="02040503050406030204" pitchFamily="18" charset="0"/>
                <a:ea typeface="Cambria Math" panose="02040503050406030204" pitchFamily="18" charset="0"/>
              </a:rPr>
              <a:t>↥</a:t>
            </a:r>
            <a:r>
              <a:rPr lang="et-EE" sz="1800" dirty="0">
                <a:latin typeface="Cambria Math" panose="02040503050406030204" pitchFamily="18" charset="0"/>
                <a:ea typeface="Cambria Math" panose="02040503050406030204" pitchFamily="18" charset="0"/>
              </a:rPr>
              <a:t> </a:t>
            </a:r>
            <a:r>
              <a:rPr lang="et-EE" sz="1800" dirty="0">
                <a:ea typeface="Cambria Math" panose="02040503050406030204" pitchFamily="18" charset="0"/>
              </a:rPr>
              <a:t>100 000.</a:t>
            </a:r>
          </a:p>
          <a:p>
            <a:pPr lvl="1"/>
            <a:r>
              <a:rPr lang="et-EE" sz="1800" dirty="0">
                <a:ea typeface="Cambria Math" panose="02040503050406030204" pitchFamily="18" charset="0"/>
              </a:rPr>
              <a:t>Vaesusmäärad </a:t>
            </a:r>
            <a:r>
              <a:rPr lang="et-EE" sz="1800" dirty="0">
                <a:solidFill>
                  <a:srgbClr val="C00000"/>
                </a:solidFill>
                <a:latin typeface="Cambria Math" panose="02040503050406030204" pitchFamily="18" charset="0"/>
                <a:ea typeface="Cambria Math" panose="02040503050406030204" pitchFamily="18" charset="0"/>
              </a:rPr>
              <a:t>↥ </a:t>
            </a:r>
            <a:r>
              <a:rPr lang="et-EE" sz="1800" dirty="0">
                <a:ea typeface="Cambria Math" panose="02040503050406030204" pitchFamily="18" charset="0"/>
              </a:rPr>
              <a:t>4 pp.</a:t>
            </a:r>
          </a:p>
          <a:p>
            <a:pPr lvl="1"/>
            <a:r>
              <a:rPr lang="et-EE" sz="1800" dirty="0">
                <a:ea typeface="Cambria Math" panose="02040503050406030204" pitchFamily="18" charset="0"/>
              </a:rPr>
              <a:t>Enim kaotaks töötlev tööstus, majutus ja toitlustus; hõivatud vanuses 50-63, mehed.</a:t>
            </a:r>
          </a:p>
          <a:p>
            <a:pPr lvl="1"/>
            <a:r>
              <a:rPr lang="et-EE" sz="1800" dirty="0">
                <a:ea typeface="Cambria Math" panose="02040503050406030204" pitchFamily="18" charset="0"/>
              </a:rPr>
              <a:t>Tugevalt regressiivse mõjuga kasutatavale tulule.</a:t>
            </a:r>
          </a:p>
          <a:p>
            <a:r>
              <a:rPr lang="et-EE" sz="2200" dirty="0"/>
              <a:t>Töötasu hüvitis</a:t>
            </a:r>
          </a:p>
          <a:p>
            <a:pPr lvl="1"/>
            <a:r>
              <a:rPr lang="et-EE" sz="1800" dirty="0"/>
              <a:t>Taandas mõju just enim ohustatud rühmadele.</a:t>
            </a:r>
          </a:p>
          <a:p>
            <a:pPr lvl="1"/>
            <a:r>
              <a:rPr lang="et-EE" sz="1800" dirty="0"/>
              <a:t>Tegelik vaesusmäärade suurenemine esimese laine ajal 0,3 pp.</a:t>
            </a:r>
          </a:p>
          <a:p>
            <a:r>
              <a:rPr lang="et-EE" sz="2200" dirty="0"/>
              <a:t>Peamine väärtus oli hõive säilitamine.</a:t>
            </a:r>
          </a:p>
          <a:p>
            <a:pPr lvl="1"/>
            <a:r>
              <a:rPr lang="et-EE" sz="1800" dirty="0"/>
              <a:t>Asendusmäära suurusel on analüüsis marginaalne mõju, kuid tegelik käitumuslik mõju võib olla suurem.</a:t>
            </a:r>
          </a:p>
          <a:p>
            <a:pPr lvl="1"/>
            <a:r>
              <a:rPr lang="et-EE" sz="1800" dirty="0"/>
              <a:t>Perioodi pikkus oli optimaalne.</a:t>
            </a:r>
          </a:p>
          <a:p>
            <a:pPr lvl="1"/>
            <a:endParaRPr lang="et-EE" sz="1800" dirty="0"/>
          </a:p>
          <a:p>
            <a:endParaRPr lang="et-EE" sz="2200" dirty="0"/>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18923" y="320188"/>
            <a:ext cx="1057499" cy="612000"/>
          </a:xfrm>
          <a:prstGeom prst="rect">
            <a:avLst/>
          </a:prstGeom>
        </p:spPr>
      </p:pic>
    </p:spTree>
    <p:extLst>
      <p:ext uri="{BB962C8B-B14F-4D97-AF65-F5344CB8AC3E}">
        <p14:creationId xmlns:p14="http://schemas.microsoft.com/office/powerpoint/2010/main" val="1300416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u kohatäide 2">
            <a:extLst>
              <a:ext uri="{FF2B5EF4-FFF2-40B4-BE49-F238E27FC236}">
                <a16:creationId xmlns:a16="http://schemas.microsoft.com/office/drawing/2014/main" id="{AB71618A-3FEE-4D9D-9678-0CC425E5E991}"/>
              </a:ext>
            </a:extLst>
          </p:cNvPr>
          <p:cNvSpPr>
            <a:spLocks noGrp="1"/>
          </p:cNvSpPr>
          <p:nvPr>
            <p:ph idx="1"/>
          </p:nvPr>
        </p:nvSpPr>
        <p:spPr>
          <a:xfrm>
            <a:off x="5126418" y="552091"/>
            <a:ext cx="6380987" cy="5431536"/>
          </a:xfrm>
        </p:spPr>
        <p:txBody>
          <a:bodyPr anchor="ctr">
            <a:normAutofit/>
          </a:bodyPr>
          <a:lstStyle/>
          <a:p>
            <a:r>
              <a:rPr lang="et-EE" sz="2200" dirty="0"/>
              <a:t>Kontakt ja küsimused:</a:t>
            </a:r>
          </a:p>
          <a:p>
            <a:pPr lvl="1"/>
            <a:r>
              <a:rPr lang="et-EE" sz="2200" dirty="0"/>
              <a:t>Kaupo Koppel (</a:t>
            </a:r>
            <a:r>
              <a:rPr lang="et-EE" sz="2200" dirty="0">
                <a:hlinkClick r:id="rId3"/>
              </a:rPr>
              <a:t>kaupo.koppel@praxis.ee</a:t>
            </a:r>
            <a:r>
              <a:rPr lang="et-EE" sz="2200" dirty="0"/>
              <a:t>)</a:t>
            </a:r>
          </a:p>
          <a:p>
            <a:pPr lvl="1"/>
            <a:r>
              <a:rPr lang="et-EE" sz="2200" dirty="0"/>
              <a:t>Merilen Laurimäe (</a:t>
            </a:r>
            <a:r>
              <a:rPr lang="et-EE" sz="2200" dirty="0">
                <a:hlinkClick r:id="rId4"/>
              </a:rPr>
              <a:t>merilen.laurimae@praxis.ee</a:t>
            </a:r>
            <a:r>
              <a:rPr lang="et-EE" sz="2200" dirty="0"/>
              <a:t>) </a:t>
            </a:r>
          </a:p>
        </p:txBody>
      </p:sp>
      <p:pic>
        <p:nvPicPr>
          <p:cNvPr id="6" name="Picture 3">
            <a:extLst>
              <a:ext uri="{FF2B5EF4-FFF2-40B4-BE49-F238E27FC236}">
                <a16:creationId xmlns:a16="http://schemas.microsoft.com/office/drawing/2014/main" id="{67924C64-7A87-433B-8754-AC62F26A7A7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077013" y="418362"/>
            <a:ext cx="1555144" cy="900000"/>
          </a:xfrm>
          <a:prstGeom prst="rect">
            <a:avLst/>
          </a:prstGeom>
        </p:spPr>
      </p:pic>
      <p:sp>
        <p:nvSpPr>
          <p:cNvPr id="4" name="Jaluse kohatäide 3">
            <a:extLst>
              <a:ext uri="{FF2B5EF4-FFF2-40B4-BE49-F238E27FC236}">
                <a16:creationId xmlns:a16="http://schemas.microsoft.com/office/drawing/2014/main" id="{B5C0AB97-36C0-4EFF-BEA1-2E827F2ED8B7}"/>
              </a:ext>
            </a:extLst>
          </p:cNvPr>
          <p:cNvSpPr>
            <a:spLocks noGrp="1"/>
          </p:cNvSpPr>
          <p:nvPr>
            <p:ph type="ftr" sz="quarter" idx="11"/>
          </p:nvPr>
        </p:nvSpPr>
        <p:spPr>
          <a:xfrm>
            <a:off x="950975" y="6356350"/>
            <a:ext cx="9126037" cy="365125"/>
          </a:xfrm>
        </p:spPr>
        <p:txBody>
          <a:bodyPr/>
          <a:lstStyle/>
          <a:p>
            <a:pPr algn="l"/>
            <a:r>
              <a:rPr lang="et-EE" dirty="0"/>
              <a:t>RITA projekt: COVID-19 seotud majandusmõjude ning nende pehmendamiseks mõeldud poliitikameetmete tõhususe hindamine</a:t>
            </a:r>
          </a:p>
        </p:txBody>
      </p:sp>
    </p:spTree>
    <p:extLst>
      <p:ext uri="{BB962C8B-B14F-4D97-AF65-F5344CB8AC3E}">
        <p14:creationId xmlns:p14="http://schemas.microsoft.com/office/powerpoint/2010/main" val="3961324594"/>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_x00f5_huasetus xmlns="8b0f035a-d720-45da-970b-8e1d8c75be90" xsi:nil="true"/>
    <Date xmlns="8b0f035a-d720-45da-970b-8e1d8c75be90" xsi:nil="true"/>
    <SharedWithUsers xmlns="26042063-502d-4228-ac31-7bca5d243892">
      <UserInfo>
        <DisplayName>Märt Masso</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3B691B85CD034490698ED44C25386F" ma:contentTypeVersion="14" ma:contentTypeDescription="Create a new document." ma:contentTypeScope="" ma:versionID="71202bf8e64cdd449689db5a07134683">
  <xsd:schema xmlns:xsd="http://www.w3.org/2001/XMLSchema" xmlns:xs="http://www.w3.org/2001/XMLSchema" xmlns:p="http://schemas.microsoft.com/office/2006/metadata/properties" xmlns:ns2="8b0f035a-d720-45da-970b-8e1d8c75be90" xmlns:ns3="26042063-502d-4228-ac31-7bca5d243892" targetNamespace="http://schemas.microsoft.com/office/2006/metadata/properties" ma:root="true" ma:fieldsID="a5e68b498da50d0abf55ec5604aa92ab" ns2:_="" ns3:_="">
    <xsd:import namespace="8b0f035a-d720-45da-970b-8e1d8c75be90"/>
    <xsd:import namespace="26042063-502d-4228-ac31-7bca5d243892"/>
    <xsd:element name="properties">
      <xsd:complexType>
        <xsd:sequence>
          <xsd:element name="documentManagement">
            <xsd:complexType>
              <xsd:all>
                <xsd:element ref="ns2:MediaServiceMetadata" minOccurs="0"/>
                <xsd:element ref="ns2:MediaServiceFastMetadata" minOccurs="0"/>
                <xsd:element ref="ns2:Date"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EventHashCode" minOccurs="0"/>
                <xsd:element ref="ns2:MediaServiceGenerationTime" minOccurs="0"/>
                <xsd:element ref="ns2:R_x00f5_huasetu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0f035a-d720-45da-970b-8e1d8c75be9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Date" ma:index="10" nillable="true" ma:displayName="Date" ma:format="DateOnly" ma:internalName="Date">
      <xsd:simpleType>
        <xsd:restriction base="dms:DateTime"/>
      </xsd:simpleType>
    </xsd:element>
    <xsd:element name="MediaServiceAutoTags" ma:index="11" nillable="true" ma:displayName="MediaServiceAutoTags" ma:description="" ma:internalName="MediaServiceAutoTags" ma:readOnly="true">
      <xsd:simpleType>
        <xsd:restriction base="dms:Text"/>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R_x00f5_huasetus" ma:index="19" nillable="true" ma:displayName="Rõhuasetus" ma:format="Dropdown" ma:internalName="R_x00f5_huasetus">
      <xsd:simpleType>
        <xsd:restriction base="dms:Note">
          <xsd:maxLength value="255"/>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042063-502d-4228-ac31-7bca5d243892"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B9755A-19D4-4BED-B5DE-BFB95D37BF05}">
  <ds:schemaRefs>
    <ds:schemaRef ds:uri="http://schemas.microsoft.com/office/2006/documentManagement/types"/>
    <ds:schemaRef ds:uri="http://schemas.microsoft.com/office/2006/metadata/properties"/>
    <ds:schemaRef ds:uri="http://purl.org/dc/elements/1.1/"/>
    <ds:schemaRef ds:uri="http://purl.org/dc/terms/"/>
    <ds:schemaRef ds:uri="26042063-502d-4228-ac31-7bca5d243892"/>
    <ds:schemaRef ds:uri="http://purl.org/dc/dcmitype/"/>
    <ds:schemaRef ds:uri="http://schemas.microsoft.com/office/infopath/2007/PartnerControls"/>
    <ds:schemaRef ds:uri="http://schemas.openxmlformats.org/package/2006/metadata/core-properties"/>
    <ds:schemaRef ds:uri="8b0f035a-d720-45da-970b-8e1d8c75be90"/>
    <ds:schemaRef ds:uri="http://www.w3.org/XML/1998/namespace"/>
  </ds:schemaRefs>
</ds:datastoreItem>
</file>

<file path=customXml/itemProps2.xml><?xml version="1.0" encoding="utf-8"?>
<ds:datastoreItem xmlns:ds="http://schemas.openxmlformats.org/officeDocument/2006/customXml" ds:itemID="{BE80B905-A4EA-41B6-B482-8A053629B5C7}">
  <ds:schemaRefs>
    <ds:schemaRef ds:uri="http://schemas.microsoft.com/sharepoint/v3/contenttype/forms"/>
  </ds:schemaRefs>
</ds:datastoreItem>
</file>

<file path=customXml/itemProps3.xml><?xml version="1.0" encoding="utf-8"?>
<ds:datastoreItem xmlns:ds="http://schemas.openxmlformats.org/officeDocument/2006/customXml" ds:itemID="{25518B4B-CEDD-4C96-8998-8C786BC94CD8}">
  <ds:schemaRefs>
    <ds:schemaRef ds:uri="26042063-502d-4228-ac31-7bca5d243892"/>
    <ds:schemaRef ds:uri="8b0f035a-d720-45da-970b-8e1d8c75be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12</TotalTime>
  <Words>969</Words>
  <Application>Microsoft Office PowerPoint</Application>
  <PresentationFormat>Widescreen</PresentationFormat>
  <Paragraphs>294</Paragraphs>
  <Slides>21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Cambria Math</vt:lpstr>
      <vt:lpstr>Office'i kujundus</vt:lpstr>
      <vt:lpstr>Töötukassa töötasu hüvitis: poliitikaanalüüs TP2</vt:lpstr>
      <vt:lpstr>Kontekst</vt:lpstr>
      <vt:lpstr>Hinnangud</vt:lpstr>
      <vt:lpstr>.. samas</vt:lpstr>
      <vt:lpstr>Kuidas leida meetme mõju?</vt:lpstr>
      <vt:lpstr>Kuidas leida meetme mõju?</vt:lpstr>
      <vt:lpstr>Kuidas leida meetme mõju?</vt:lpstr>
      <vt:lpstr>Metoodika</vt:lpstr>
      <vt:lpstr>Töötute arv kriisi eel</vt:lpstr>
      <vt:lpstr>Töötute arvu prognoos kriisi eel</vt:lpstr>
      <vt:lpstr>Esimesed kriisiaegsed ennustused</vt:lpstr>
      <vt:lpstr>Kuidas läks meetmega?</vt:lpstr>
      <vt:lpstr>Tulemused - vaesusnäitajad</vt:lpstr>
      <vt:lpstr>Tulemused - vaesusnäitajad</vt:lpstr>
      <vt:lpstr>Tulemused - vaesusnäitajad</vt:lpstr>
      <vt:lpstr>Mõju majandussektorites</vt:lpstr>
      <vt:lpstr>Mõju majandussektorites</vt:lpstr>
      <vt:lpstr>Tulude ebavõrdsus</vt:lpstr>
      <vt:lpstr>Tulude ebavõrdsus</vt:lpstr>
      <vt:lpstr>Põhisõnumid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Töötukassa töötasu hüvitis: empiiriline analüüs</dc:title>
  <dc:creator>Kaupo Koppel</dc:creator>
  <cp:lastModifiedBy>Kaidi Nõmmela</cp:lastModifiedBy>
  <cp:revision>5</cp:revision>
  <dcterms:created xsi:type="dcterms:W3CDTF">2021-02-09T07:26:05Z</dcterms:created>
  <dcterms:modified xsi:type="dcterms:W3CDTF">2021-02-15T13:30:27Z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0x010100DD3B691B85CD034490698ED44C25386F</vt:lpwstr>
  </property>
</Properties>
</file>