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69" r:id="rId6"/>
    <p:sldId id="268" r:id="rId7"/>
    <p:sldId id="277" r:id="rId8"/>
    <p:sldId id="270" r:id="rId9"/>
    <p:sldId id="273" r:id="rId10"/>
    <p:sldId id="282" r:id="rId11"/>
    <p:sldId id="274" r:id="rId12"/>
    <p:sldId id="279" r:id="rId13"/>
    <p:sldId id="271" r:id="rId14"/>
    <p:sldId id="267" r:id="rId15"/>
    <p:sldId id="280" r:id="rId16"/>
    <p:sldId id="281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20" autoAdjust="0"/>
  </p:normalViewPr>
  <p:slideViewPr>
    <p:cSldViewPr snapToGrid="0">
      <p:cViewPr varScale="1">
        <p:scale>
          <a:sx n="79" d="100"/>
          <a:sy n="79" d="100"/>
        </p:scale>
        <p:origin x="730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11848-8255-4EC3-AB47-CCA059C5C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32965-7A58-4BF6-9B54-253D4ED14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239D2-2759-4439-B9E4-E6BDB64A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5D7A0-071E-473E-87A6-F4782690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A750A-8EEA-40A5-B4D8-8731B3AD6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54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35D4-8EFD-4038-8309-CFD908F5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CDA95-ACD5-463F-94AB-EA5F2198F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16" y="6347900"/>
            <a:ext cx="1632001" cy="28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225" y="6295282"/>
            <a:ext cx="1033846" cy="43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23" y="320188"/>
            <a:ext cx="1057499" cy="61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754" y="6203900"/>
            <a:ext cx="1910634" cy="5760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719482" y="365125"/>
            <a:ext cx="4751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dirty="0" smtClean="0">
                <a:solidFill>
                  <a:schemeClr val="bg2">
                    <a:lumMod val="50000"/>
                  </a:schemeClr>
                </a:solidFill>
              </a:rPr>
              <a:t>Uuring „COVID-19 seotud majandusmõjude ning nende pehmendamiseks mõeldud poliitikameetmete tõhususe hindamine“</a:t>
            </a:r>
            <a:endParaRPr lang="en-US" sz="12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027459" y="6392568"/>
            <a:ext cx="2326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dirty="0" smtClean="0">
                <a:solidFill>
                  <a:schemeClr val="bg2">
                    <a:lumMod val="50000"/>
                  </a:schemeClr>
                </a:solidFill>
              </a:rPr>
              <a:t>16.02.2021</a:t>
            </a:r>
            <a:r>
              <a:rPr lang="et-EE" sz="1200" dirty="0" smtClean="0">
                <a:solidFill>
                  <a:schemeClr val="bg2">
                    <a:lumMod val="50000"/>
                  </a:schemeClr>
                </a:solidFill>
              </a:rPr>
              <a:t>		 </a:t>
            </a:r>
            <a:fld id="{875ABB97-ACBC-420E-B335-B0C6F7A3BE7E}" type="slidenum">
              <a:rPr lang="et-EE" sz="1200" smtClean="0">
                <a:solidFill>
                  <a:schemeClr val="bg2">
                    <a:lumMod val="50000"/>
                  </a:schemeClr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2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3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0BCD8-A486-42D0-BBB8-70D0D078D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D0FB0-8AB7-463E-927E-53EC63BC5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458E7-3BE3-425D-AF1B-8DDD94ACE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06449-D901-45EB-BDA4-3EF6C0AB9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DCACE-1B1B-4133-9765-49B8614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6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DB46B-4CFB-419C-A9D2-624111FC7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005CE-6000-47E9-AD64-30FDFECD9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38842-9A25-40F3-8680-2790B08BE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D166D1-D62B-4274-A697-E217D50D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BCA5F-0F6D-46C6-9506-8030A314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6065D-B37D-48DD-AB28-8B3D226C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8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BD61-9C59-42A3-A1A5-F83AE8BB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5BA3C-72B3-4D4E-B681-14A27B55E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4ED5F-09C4-44A9-9E9E-E5A420741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87FD47-C553-4C30-A01D-FA6D443DE2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6871B3-6B07-4900-AE0F-1E9752D82A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E302EA-14AB-4F89-A89F-9BC73247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66A3C6-4B2D-44E0-A7AA-DE1CBDA95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77E55D-42E9-4509-8013-9F7D4776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5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4EBCD-7FE2-4252-8AC5-3B0AD1B5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FA42CD-6130-41C9-88D6-7A1126144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743277-B165-43F7-A255-91666B81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B24C4-1AE7-4CD3-B6FB-F240F68B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3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C29D0C-737E-4CD2-9DF9-93874AA6C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A47F6D-52BA-4298-ABD2-65C4C9D7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B828E-7338-44B0-82A7-8570ACB5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7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28AAC-B677-4753-861B-92FAD49F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A73BF-01AA-4C3C-B900-392130A95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F0F89-EF4A-4F0E-AB03-142BC7F1E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D827F-C69A-4B2F-850A-5FBC182A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07310-5875-423B-BDA5-CFD555523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FC2E95-35F4-42A4-B0A7-F62853A3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2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0205C-6C1A-4F74-9948-180B9F124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E46EEC-616A-4B8B-ABB1-D21386499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29852-8305-46A9-843F-AF8CECC11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75ABD-64A3-480A-9F74-1AAC5B834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19421-4938-48EF-BDA2-A7CCE6D8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DCECB-030F-4BB4-9E46-108E77FA8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92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FAC96-183F-4B05-9B7A-511C7BC36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A7004-16E5-46E5-985B-B3312BE80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E6B45-D7F1-411C-A8AC-5ACB7410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284E0-5373-4FB5-B0B1-23592486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C1B1E-4D30-4423-8711-4DAF5A436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50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DE194E-D461-487F-A92C-BD71083CED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BC6CC2-9315-4AF8-801E-D791D494A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C8366-8BB8-4D18-B1DD-BCCE9E3E8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6E1D8-AD90-45FC-B7CE-A47D6D2E4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A2722-FD51-40C6-9D07-A65F25D73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07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275FD6-3ADA-427C-88FC-D43098307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11FF6-389B-4CEB-B9BA-1052BE616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BF5CE-D104-4F62-AD3E-0B9D2C4FFE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61A84-35D1-4CE5-8EF7-22CE7323E123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333DD-D1F8-49CF-892C-F0B3E919A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3F6A7-221E-43EF-B3A3-69F055CAE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2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05AD03-9BD1-4854-B311-5923968BE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0481" y="1409499"/>
            <a:ext cx="6791037" cy="1755785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spcAft>
                <a:spcPts val="4800"/>
              </a:spcAft>
            </a:pPr>
            <a:r>
              <a:rPr lang="et-EE" sz="4000" b="1" noProof="0" dirty="0" smtClean="0"/>
              <a:t>Makromudeli üldine struktuur</a:t>
            </a:r>
            <a:r>
              <a:rPr lang="et-EE" sz="4400" noProof="0" dirty="0" smtClean="0"/>
              <a:t/>
            </a:r>
            <a:br>
              <a:rPr lang="et-EE" sz="4400" noProof="0" dirty="0" smtClean="0"/>
            </a:br>
            <a:r>
              <a:rPr lang="et-EE" sz="4000" noProof="0" dirty="0" smtClean="0"/>
              <a:t>TP3</a:t>
            </a:r>
            <a:endParaRPr lang="et-EE" sz="4000" noProof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6179E6F-2098-47C1-96CA-180686A8A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40477"/>
            <a:ext cx="9144000" cy="905307"/>
          </a:xfrm>
        </p:spPr>
        <p:txBody>
          <a:bodyPr>
            <a:normAutofit/>
          </a:bodyPr>
          <a:lstStyle/>
          <a:p>
            <a:r>
              <a:rPr lang="et-EE" sz="2000" dirty="0" smtClean="0"/>
              <a:t>Uuring „COVID-19 seotud majandusmõjude ning nende pehmendamiseks mõeldud poliitikameetmete tõhususe hindamine“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501" y="5499699"/>
            <a:ext cx="2326154" cy="9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036" y="388622"/>
            <a:ext cx="1555144" cy="9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92" y="5553699"/>
            <a:ext cx="2985366" cy="90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92" y="5826107"/>
            <a:ext cx="2448001" cy="432000"/>
          </a:xfrm>
          <a:prstGeom prst="rect">
            <a:avLst/>
          </a:prstGeom>
        </p:spPr>
      </p:pic>
      <p:sp>
        <p:nvSpPr>
          <p:cNvPr id="11" name="Subtitle 4">
            <a:extLst>
              <a:ext uri="{FF2B5EF4-FFF2-40B4-BE49-F238E27FC236}">
                <a16:creationId xmlns:a16="http://schemas.microsoft.com/office/drawing/2014/main" id="{76179E6F-2098-47C1-96CA-180686A8ADB8}"/>
              </a:ext>
            </a:extLst>
          </p:cNvPr>
          <p:cNvSpPr txBox="1">
            <a:spLocks/>
          </p:cNvSpPr>
          <p:nvPr/>
        </p:nvSpPr>
        <p:spPr>
          <a:xfrm>
            <a:off x="1447475" y="4650200"/>
            <a:ext cx="9144000" cy="741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1600" dirty="0" smtClean="0"/>
              <a:t>Juhtkomisjoni kohtumine </a:t>
            </a:r>
          </a:p>
          <a:p>
            <a:r>
              <a:rPr lang="et-EE" sz="1600" dirty="0" smtClean="0"/>
              <a:t>16.02.2021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2050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Mudeli eesmärgid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1429"/>
            <a:ext cx="10515600" cy="47255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t-EE" dirty="0" smtClean="0"/>
              <a:t>Hinnata</a:t>
            </a:r>
          </a:p>
          <a:p>
            <a:pPr marL="514350" indent="-514350">
              <a:buFont typeface="+mj-lt"/>
              <a:buAutoNum type="arabicPeriod"/>
            </a:pPr>
            <a:r>
              <a:rPr lang="et-EE" dirty="0" err="1" smtClean="0"/>
              <a:t>Covidi</a:t>
            </a:r>
            <a:r>
              <a:rPr lang="et-EE" dirty="0" smtClean="0"/>
              <a:t> otsest mõju.</a:t>
            </a:r>
          </a:p>
          <a:p>
            <a:pPr marL="514350" indent="-514350">
              <a:buFont typeface="+mj-lt"/>
              <a:buAutoNum type="arabicPeriod"/>
            </a:pPr>
            <a:r>
              <a:rPr lang="et-EE" dirty="0" err="1" smtClean="0"/>
              <a:t>Covidiga</a:t>
            </a:r>
            <a:r>
              <a:rPr lang="et-EE" dirty="0" smtClean="0"/>
              <a:t> seotud piirangute mõju.</a:t>
            </a:r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L</a:t>
            </a:r>
            <a:r>
              <a:rPr lang="et-EE" dirty="0" smtClean="0"/>
              <a:t>eevendusmeetmete mõju.</a:t>
            </a:r>
          </a:p>
          <a:p>
            <a:pPr marL="514350" indent="-514350">
              <a:buFont typeface="+mj-lt"/>
              <a:buAutoNum type="arabicPeriod"/>
            </a:pPr>
            <a:endParaRPr lang="et-EE" sz="1200" dirty="0"/>
          </a:p>
          <a:p>
            <a:pPr marL="0" indent="0">
              <a:buNone/>
            </a:pPr>
            <a:r>
              <a:rPr lang="et-EE" dirty="0" smtClean="0"/>
              <a:t>Seda teha</a:t>
            </a:r>
          </a:p>
          <a:p>
            <a:pPr marL="514350" indent="-514350">
              <a:buAutoNum type="arabicPeriod"/>
            </a:pPr>
            <a:r>
              <a:rPr lang="et-EE" dirty="0" smtClean="0"/>
              <a:t>Majandusharu põhiselt.</a:t>
            </a:r>
          </a:p>
          <a:p>
            <a:pPr marL="514350" indent="-514350">
              <a:buAutoNum type="arabicPeriod"/>
            </a:pPr>
            <a:r>
              <a:rPr lang="et-EE" dirty="0" smtClean="0"/>
              <a:t>Eristades nõudlust ja pakkumist.</a:t>
            </a:r>
          </a:p>
          <a:p>
            <a:pPr marL="514350" indent="-514350">
              <a:buAutoNum type="arabicPeriod"/>
            </a:pPr>
            <a:r>
              <a:rPr lang="et-EE" dirty="0" smtClean="0"/>
              <a:t>Hinnates mõju käibele, hõivele, lisandväärtusele</a:t>
            </a:r>
            <a:r>
              <a:rPr lang="et-EE" dirty="0"/>
              <a:t> </a:t>
            </a:r>
            <a:r>
              <a:rPr lang="et-EE" dirty="0" smtClean="0"/>
              <a:t>ja maksutulule.</a:t>
            </a:r>
          </a:p>
          <a:p>
            <a:pPr marL="514350" indent="-514350">
              <a:buAutoNum type="arabicPeriod"/>
            </a:pPr>
            <a:endParaRPr lang="et-EE" sz="1200" dirty="0" smtClean="0"/>
          </a:p>
          <a:p>
            <a:pPr marL="0" indent="0">
              <a:buNone/>
            </a:pPr>
            <a:r>
              <a:rPr lang="et-EE" dirty="0" smtClean="0"/>
              <a:t>Mõju </a:t>
            </a:r>
            <a:r>
              <a:rPr lang="et-EE" dirty="0"/>
              <a:t>analüüsiks </a:t>
            </a:r>
            <a:r>
              <a:rPr lang="et-EE" dirty="0" smtClean="0"/>
              <a:t>leibkondadele siduda </a:t>
            </a:r>
            <a:r>
              <a:rPr lang="et-EE" dirty="0" err="1" smtClean="0"/>
              <a:t>Euromodiga</a:t>
            </a:r>
            <a:r>
              <a:rPr lang="et-EE" dirty="0"/>
              <a:t>.</a:t>
            </a:r>
            <a:endParaRPr lang="et-EE" dirty="0" smtClean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 smtClean="0"/>
              <a:t>Mudel kohandatud </a:t>
            </a:r>
            <a:r>
              <a:rPr lang="en-US" dirty="0" err="1"/>
              <a:t>Çakmaklı</a:t>
            </a:r>
            <a:r>
              <a:rPr lang="et-EE" dirty="0" smtClean="0"/>
              <a:t> jt (2020) järgi.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99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885" y="322420"/>
            <a:ext cx="10515600" cy="664551"/>
          </a:xfrm>
        </p:spPr>
        <p:txBody>
          <a:bodyPr>
            <a:normAutofit fontScale="90000"/>
          </a:bodyPr>
          <a:lstStyle/>
          <a:p>
            <a:r>
              <a:rPr lang="et-EE" dirty="0" smtClean="0"/>
              <a:t>Mudeli üldpilt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5" y="921657"/>
            <a:ext cx="7271657" cy="5255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9762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chemeClr val="accent6">
                    <a:lumMod val="75000"/>
                  </a:schemeClr>
                </a:solidFill>
              </a:rPr>
              <a:t>Kõige olulisemad sisendandmed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t-EE" dirty="0"/>
              <a:t>Mudelisse </a:t>
            </a:r>
            <a:r>
              <a:rPr lang="et-EE" dirty="0" smtClean="0"/>
              <a:t>sisse (eraldi </a:t>
            </a:r>
            <a:r>
              <a:rPr lang="et-EE" dirty="0"/>
              <a:t>Exceli tabeli lehtedel) </a:t>
            </a:r>
            <a:endParaRPr lang="en-US" dirty="0"/>
          </a:p>
          <a:p>
            <a:pPr lvl="1"/>
            <a:r>
              <a:rPr lang="et-EE" dirty="0"/>
              <a:t>Töötajate arvu muutus (absoluutsummas) </a:t>
            </a:r>
            <a:endParaRPr lang="en-US" dirty="0"/>
          </a:p>
          <a:p>
            <a:pPr lvl="1"/>
            <a:r>
              <a:rPr lang="et-EE" dirty="0"/>
              <a:t>Käibemaksu määra muutus (protsentuaalne) </a:t>
            </a:r>
            <a:endParaRPr lang="en-US" dirty="0"/>
          </a:p>
          <a:p>
            <a:pPr lvl="1"/>
            <a:r>
              <a:rPr lang="et-EE" dirty="0"/>
              <a:t>Sisemajanduse lõpptarbimise muutus (absoluutsummas) </a:t>
            </a:r>
            <a:endParaRPr lang="en-US" dirty="0"/>
          </a:p>
          <a:p>
            <a:pPr lvl="1"/>
            <a:r>
              <a:rPr lang="et-EE" dirty="0"/>
              <a:t>Ekspordinõudluse muutus (protsentuaalne muutus)  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t-EE" dirty="0"/>
              <a:t>Igal lehel (v.a. ekspordinõudlus) </a:t>
            </a:r>
            <a:r>
              <a:rPr lang="et-EE" dirty="0" smtClean="0"/>
              <a:t>sekkumine </a:t>
            </a:r>
            <a:r>
              <a:rPr lang="et-EE" dirty="0"/>
              <a:t>(62x18 maatriks) </a:t>
            </a:r>
            <a:endParaRPr lang="en-US" dirty="0"/>
          </a:p>
          <a:p>
            <a:pPr lvl="1"/>
            <a:r>
              <a:rPr lang="et-EE" dirty="0" smtClean="0"/>
              <a:t>Majandustegevusalad/tootegrupid </a:t>
            </a:r>
            <a:r>
              <a:rPr lang="et-EE" dirty="0"/>
              <a:t>(62) </a:t>
            </a:r>
            <a:endParaRPr lang="en-US" dirty="0"/>
          </a:p>
          <a:p>
            <a:pPr lvl="1"/>
            <a:r>
              <a:rPr lang="et-EE" dirty="0"/>
              <a:t>Aegrida (18 kuud) 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t-EE" dirty="0"/>
              <a:t>Ekspordinõudluse korral on maatriksi dimensioonid (62 x</a:t>
            </a:r>
            <a:r>
              <a:rPr lang="et-EE" i="1" dirty="0"/>
              <a:t> K</a:t>
            </a:r>
            <a:r>
              <a:rPr lang="et-EE" dirty="0"/>
              <a:t>) x 18, kus </a:t>
            </a:r>
            <a:r>
              <a:rPr lang="et-EE" i="1" dirty="0"/>
              <a:t>K</a:t>
            </a:r>
            <a:r>
              <a:rPr lang="et-EE" dirty="0"/>
              <a:t> on kasutatavate sihtturgude arv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81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FFC000"/>
                </a:solidFill>
              </a:rPr>
              <a:t>Nõudlus </a:t>
            </a:r>
            <a:endParaRPr lang="en-US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09486"/>
                <a:ext cx="10515600" cy="4667477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t-EE" dirty="0"/>
                  <a:t>Moodul arvutab lisanduva lõpptarbimise mõju lisandväärtusele ja selle mudelis kasutatavatele komponentidele (tööjõukulud, kasum). </a:t>
                </a:r>
                <a:endParaRPr lang="et-EE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t-EE" b="1" dirty="0" smtClean="0"/>
                  <a:t>Sisendid </a:t>
                </a:r>
                <a:r>
                  <a:rPr lang="et-EE" dirty="0"/>
                  <a:t>(</a:t>
                </a:r>
                <a:r>
                  <a:rPr lang="et-EE" dirty="0" smtClean="0"/>
                  <a:t>62(</a:t>
                </a:r>
                <a:r>
                  <a:rPr lang="et-EE" dirty="0" err="1" smtClean="0"/>
                  <a:t>maj.haru</a:t>
                </a:r>
                <a:r>
                  <a:rPr lang="et-EE" dirty="0" smtClean="0"/>
                  <a:t>) x 18(kuud) maatriksid)</a:t>
                </a:r>
                <a:r>
                  <a:rPr lang="et-EE" b="1" dirty="0" smtClean="0"/>
                  <a:t>: </a:t>
                </a:r>
                <a:r>
                  <a:rPr lang="et-EE" dirty="0" err="1" smtClean="0"/>
                  <a:t>sisenõudluse</a:t>
                </a:r>
                <a:r>
                  <a:rPr lang="et-EE" dirty="0" smtClean="0"/>
                  <a:t>, </a:t>
                </a:r>
                <a:r>
                  <a:rPr lang="et-EE" dirty="0" err="1"/>
                  <a:t>v</a:t>
                </a:r>
                <a:r>
                  <a:rPr lang="et-EE" dirty="0" err="1" smtClean="0"/>
                  <a:t>älisnõudluse</a:t>
                </a:r>
                <a:r>
                  <a:rPr lang="et-EE" dirty="0" smtClean="0"/>
                  <a:t> ja lõpptarbimise muutused</a:t>
                </a:r>
                <a:endParaRPr lang="en-US" dirty="0"/>
              </a:p>
              <a:p>
                <a:pPr marL="0" indent="0">
                  <a:buNone/>
                </a:pPr>
                <a:endParaRPr lang="et-EE" b="1" dirty="0" smtClean="0"/>
              </a:p>
              <a:p>
                <a:pPr marL="0" indent="0">
                  <a:buNone/>
                </a:pPr>
                <a:r>
                  <a:rPr lang="et-EE" dirty="0" smtClean="0"/>
                  <a:t>Lisandväärtuse muutus:  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t-EE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t-EE" i="1">
                        <a:latin typeface="Cambria Math" panose="02040503050406030204" pitchFamily="18" charset="0"/>
                      </a:rPr>
                      <m:t>𝐿𝑉</m:t>
                    </m:r>
                    <m:r>
                      <a:rPr lang="et-EE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t-EE" i="1">
                        <a:latin typeface="Cambria Math" panose="02040503050406030204" pitchFamily="18" charset="0"/>
                      </a:rPr>
                      <m:t>𝐿𝑉</m:t>
                    </m:r>
                    <m:r>
                      <a:rPr lang="et-EE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t-EE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t-EE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t-EE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t-EE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t-EE" dirty="0"/>
                  <a:t>,</a:t>
                </a:r>
                <a:endParaRPr lang="en-US" dirty="0"/>
              </a:p>
              <a:p>
                <a:pPr marL="0" indent="0">
                  <a:buNone/>
                </a:pPr>
                <a:r>
                  <a:rPr lang="et-EE" dirty="0" smtClean="0"/>
                  <a:t>kus Δ</a:t>
                </a:r>
                <a:r>
                  <a:rPr lang="et-EE" i="1" dirty="0" smtClean="0"/>
                  <a:t>LV – </a:t>
                </a:r>
                <a:r>
                  <a:rPr lang="et-EE" dirty="0"/>
                  <a:t>lisandväärtuse </a:t>
                </a:r>
                <a:r>
                  <a:rPr lang="et-EE" dirty="0" smtClean="0"/>
                  <a:t>muutused, </a:t>
                </a:r>
                <a:r>
                  <a:rPr lang="et-EE" i="1" dirty="0" smtClean="0"/>
                  <a:t>LV – </a:t>
                </a:r>
                <a:r>
                  <a:rPr lang="et-EE" dirty="0" smtClean="0"/>
                  <a:t>lisandväärtus, I – ühikmaatriks, A – </a:t>
                </a:r>
                <a:r>
                  <a:rPr lang="et-EE" dirty="0"/>
                  <a:t>tehniliste koefitsientide </a:t>
                </a:r>
                <a:r>
                  <a:rPr lang="et-EE" dirty="0" smtClean="0"/>
                  <a:t>maatriks, </a:t>
                </a:r>
                <a:r>
                  <a:rPr lang="et-EE" dirty="0" err="1" smtClean="0"/>
                  <a:t>Δy</a:t>
                </a:r>
                <a:r>
                  <a:rPr lang="et-EE" i="1" dirty="0" smtClean="0"/>
                  <a:t> – </a:t>
                </a:r>
                <a:r>
                  <a:rPr lang="et-EE" dirty="0"/>
                  <a:t>lõpptarbimise muutuste </a:t>
                </a:r>
                <a:r>
                  <a:rPr lang="et-EE" dirty="0" smtClean="0"/>
                  <a:t>vektor</a:t>
                </a:r>
              </a:p>
              <a:p>
                <a:pPr marL="0" lvl="0" indent="0">
                  <a:buNone/>
                </a:pPr>
                <a:endParaRPr lang="et-EE" dirty="0" smtClean="0"/>
              </a:p>
              <a:p>
                <a:pPr marL="0" lvl="0" indent="0">
                  <a:buNone/>
                </a:pPr>
                <a:r>
                  <a:rPr lang="et-EE" b="1" dirty="0" smtClean="0"/>
                  <a:t>Väljundid </a:t>
                </a:r>
                <a:r>
                  <a:rPr lang="et-EE" dirty="0" smtClean="0"/>
                  <a:t>(62x1 maatriksid): Lisandväärtus, tööjõukulu ja kasum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09486"/>
                <a:ext cx="10515600" cy="4667477"/>
              </a:xfrm>
              <a:blipFill>
                <a:blip r:embed="rId2"/>
                <a:stretch>
                  <a:fillRect l="-1043" t="-3399" r="-1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6862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chemeClr val="bg1">
                    <a:lumMod val="50000"/>
                  </a:schemeClr>
                </a:solidFill>
              </a:rPr>
              <a:t>Hinnaelastsused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96571"/>
                <a:ext cx="10515600" cy="4580392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t-EE" sz="2200" b="1" dirty="0" smtClean="0"/>
                  <a:t>Sisendid: </a:t>
                </a:r>
                <a:r>
                  <a:rPr lang="et-EE" sz="2200" dirty="0" smtClean="0"/>
                  <a:t>Käibemaksu </a:t>
                </a:r>
                <a:r>
                  <a:rPr lang="et-EE" sz="2200" dirty="0"/>
                  <a:t>määra muutus </a:t>
                </a:r>
                <a:r>
                  <a:rPr lang="et-EE" sz="2200" dirty="0" smtClean="0"/>
                  <a:t>(62x18</a:t>
                </a:r>
                <a:r>
                  <a:rPr lang="et-EE" sz="2200" dirty="0"/>
                  <a:t>)  </a:t>
                </a:r>
                <a:endParaRPr lang="en-US" sz="2200" dirty="0"/>
              </a:p>
              <a:p>
                <a:pPr marL="0" indent="0">
                  <a:buNone/>
                </a:pPr>
                <a:endParaRPr lang="et-EE" sz="2200" b="1" dirty="0" smtClean="0"/>
              </a:p>
              <a:p>
                <a:pPr marL="0" indent="0">
                  <a:buNone/>
                </a:pPr>
                <a:r>
                  <a:rPr lang="et-EE" sz="2200" b="1" dirty="0" smtClean="0"/>
                  <a:t>Meetod</a:t>
                </a:r>
                <a:r>
                  <a:rPr lang="et-EE" sz="2200" b="1" dirty="0"/>
                  <a:t>. </a:t>
                </a:r>
                <a:r>
                  <a:rPr lang="et-EE" sz="2200" dirty="0"/>
                  <a:t>Käibemaksu mõju </a:t>
                </a:r>
                <a:r>
                  <a:rPr lang="et-EE" sz="2200" dirty="0" smtClean="0"/>
                  <a:t>hinnatasemele</a:t>
                </a:r>
                <a:endParaRPr lang="en-US" sz="22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t-EE" sz="2200">
                        <a:latin typeface="Cambria Math" panose="02040503050406030204" pitchFamily="18" charset="0"/>
                      </a:rPr>
                      <m:t>Δ</m:t>
                    </m:r>
                    <m:r>
                      <a:rPr lang="et-EE" sz="2200" i="1">
                        <a:latin typeface="Cambria Math" panose="02040503050406030204" pitchFamily="18" charset="0"/>
                      </a:rPr>
                      <m:t>𝐻𝐼𝑁𝐷</m:t>
                    </m:r>
                    <m:r>
                      <a:rPr lang="et-EE" sz="2200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t-EE" sz="22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t-EE" sz="22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t-EE" sz="2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t-EE" sz="2200" i="1">
                        <a:latin typeface="Cambria Math" panose="02040503050406030204" pitchFamily="18" charset="0"/>
                      </a:rPr>
                      <m:t>𝐿𝑉𝐴</m:t>
                    </m:r>
                    <m:r>
                      <a:rPr lang="et-EE" sz="2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t-EE" sz="22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t-EE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t-EE" sz="2200" dirty="0"/>
                  <a:t>    </a:t>
                </a:r>
                <a:endParaRPr lang="en-US" sz="2200" dirty="0"/>
              </a:p>
              <a:p>
                <a:pPr marL="0" indent="0">
                  <a:buNone/>
                </a:pPr>
                <a:endParaRPr lang="et-EE" sz="1200" dirty="0" smtClean="0"/>
              </a:p>
              <a:p>
                <a:pPr marL="0" indent="0">
                  <a:buNone/>
                </a:pPr>
                <a:r>
                  <a:rPr lang="et-EE" sz="2200" dirty="0" smtClean="0"/>
                  <a:t>kus LVA – </a:t>
                </a:r>
                <a:r>
                  <a:rPr lang="et-EE" sz="2200" dirty="0"/>
                  <a:t>lisandväärtuse osakaal </a:t>
                </a:r>
                <a:r>
                  <a:rPr lang="et-EE" sz="2200" dirty="0" smtClean="0"/>
                  <a:t>kogutoodangus,  I – ühikmaatriks,  T– </a:t>
                </a:r>
                <a:r>
                  <a:rPr lang="et-EE" sz="2200" dirty="0"/>
                  <a:t>maksutõusu vektor (üle majandustegevusalade</a:t>
                </a:r>
                <a:r>
                  <a:rPr lang="et-EE" sz="2200" dirty="0" smtClean="0"/>
                  <a:t>) ja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t-EE" sz="2200" i="0">
                        <a:latin typeface="Cambria Math" panose="02040503050406030204" pitchFamily="18" charset="0"/>
                      </a:rPr>
                      <m:t>ΔHIND</m:t>
                    </m:r>
                  </m:oMath>
                </a14:m>
                <a:r>
                  <a:rPr lang="et-EE" sz="2200" dirty="0"/>
                  <a:t>– hinnatõusu vektor üle </a:t>
                </a:r>
                <a:r>
                  <a:rPr lang="et-EE" sz="2200" dirty="0" smtClean="0"/>
                  <a:t>toodete/majandusharude. </a:t>
                </a:r>
              </a:p>
              <a:p>
                <a:pPr marL="0" indent="0">
                  <a:buNone/>
                </a:pPr>
                <a:endParaRPr lang="en-US" sz="2200" dirty="0"/>
              </a:p>
              <a:p>
                <a:pPr marL="0" indent="0">
                  <a:buNone/>
                </a:pPr>
                <a:r>
                  <a:rPr lang="et-EE" sz="2200" dirty="0"/>
                  <a:t>Hinnatõusu mõju lõpptarbimise leitakse nõudluse hinnaelastsuste abil, mis näitavad, mitu protsenti muutub toote nõudlus, kui selle hind suureneb 1% </a:t>
                </a:r>
                <a:r>
                  <a:rPr lang="et-EE" sz="2200" dirty="0" smtClean="0"/>
                  <a:t>võrra</a:t>
                </a:r>
                <a:endParaRPr lang="en-US" sz="22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t-EE" sz="22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t-EE" sz="22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𝐻𝐼𝑁𝐷</m:t>
                        </m:r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𝐻𝐼𝑁𝐷</m:t>
                        </m:r>
                      </m:den>
                    </m:f>
                  </m:oMath>
                </a14:m>
                <a:r>
                  <a:rPr lang="et-EE" sz="2200" dirty="0"/>
                  <a:t>    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96571"/>
                <a:ext cx="10515600" cy="4580392"/>
              </a:xfrm>
              <a:blipFill>
                <a:blip r:embed="rId2"/>
                <a:stretch>
                  <a:fillRect l="-754" t="-1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671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solidFill>
                  <a:schemeClr val="bg1">
                    <a:lumMod val="50000"/>
                  </a:schemeClr>
                </a:solidFill>
              </a:rPr>
              <a:t>Hinnaelastsused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t-EE" sz="2200" dirty="0" smtClean="0"/>
                  <a:t>Hinnatõusu mõju lõpptarbimisele:</a:t>
                </a:r>
              </a:p>
              <a:p>
                <a:pPr marL="0" indent="0">
                  <a:buNone/>
                </a:pPr>
                <a:endParaRPr lang="en-US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t-EE" sz="2200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t-EE" sz="22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t-EE" sz="2200" i="1">
                          <a:latin typeface="Cambria Math" panose="02040503050406030204" pitchFamily="18" charset="0"/>
                        </a:rPr>
                        <m:t>=−∆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𝐻𝐼𝑁𝐷</m:t>
                          </m:r>
                        </m:e>
                        <m:sup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%</m:t>
                          </m:r>
                        </m:sup>
                      </m:sSup>
                      <m:acc>
                        <m:accPr>
                          <m:chr m:val="̂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</m:acc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t-EE" sz="2200" dirty="0" smtClean="0"/>
              </a:p>
              <a:p>
                <a:pPr marL="0" indent="0">
                  <a:buNone/>
                </a:pPr>
                <a:r>
                  <a:rPr lang="et-EE" sz="2200" dirty="0" smtClean="0"/>
                  <a:t>kus </a:t>
                </a:r>
                <a:r>
                  <a:rPr lang="et-EE" sz="2200" i="1" dirty="0"/>
                  <a:t>y</a:t>
                </a:r>
                <a:r>
                  <a:rPr lang="et-EE" sz="2200" i="1" baseline="-25000" dirty="0"/>
                  <a:t>0</a:t>
                </a:r>
                <a:r>
                  <a:rPr lang="et-EE" sz="2200" dirty="0"/>
                  <a:t> – lõpptarbimise lähtetase, </a:t>
                </a:r>
                <a:r>
                  <a:rPr lang="et-EE" sz="2200" dirty="0" err="1"/>
                  <a:t>Δ</a:t>
                </a:r>
                <a:r>
                  <a:rPr lang="et-EE" sz="2200" i="1" dirty="0" err="1"/>
                  <a:t>y</a:t>
                </a:r>
                <a:r>
                  <a:rPr lang="et-EE" sz="2200" dirty="0"/>
                  <a:t> – lõpptarbimise muutuse vektor toodete lõikes ja ɛ - nõudluselastsuste vektor. </a:t>
                </a:r>
                <a:endParaRPr lang="en-US" sz="2200" dirty="0"/>
              </a:p>
              <a:p>
                <a:pPr marL="0" indent="0">
                  <a:buNone/>
                </a:pPr>
                <a:endParaRPr lang="et-EE" sz="2200" dirty="0" smtClean="0"/>
              </a:p>
              <a:p>
                <a:pPr marL="0" indent="0">
                  <a:buNone/>
                </a:pPr>
                <a:r>
                  <a:rPr lang="et-EE" sz="2200" b="1" dirty="0" smtClean="0"/>
                  <a:t>Andmed</a:t>
                </a:r>
                <a:r>
                  <a:rPr lang="et-EE" sz="2200" b="1" dirty="0"/>
                  <a:t>: </a:t>
                </a:r>
                <a:r>
                  <a:rPr lang="et-EE" sz="2200" dirty="0" smtClean="0"/>
                  <a:t>plaanime kasutada </a:t>
                </a:r>
                <a:r>
                  <a:rPr lang="et-EE" sz="2200" dirty="0"/>
                  <a:t>leibkondade tarbimise struktuuri agregaatandmeid tuludetsiilide lõikes (LE208), hindade muutused võetakse kas Eurostatist või ESA tabelist IA02. </a:t>
                </a:r>
              </a:p>
              <a:p>
                <a:pPr marL="0" indent="0">
                  <a:buNone/>
                </a:pPr>
                <a:endParaRPr lang="et-EE" sz="2200" b="1" dirty="0" smtClean="0"/>
              </a:p>
              <a:p>
                <a:pPr marL="0" indent="0">
                  <a:buNone/>
                </a:pPr>
                <a:r>
                  <a:rPr lang="et-EE" sz="2200" b="1" dirty="0" err="1" smtClean="0"/>
                  <a:t>Väljudid</a:t>
                </a:r>
                <a:r>
                  <a:rPr lang="et-EE" sz="2200" b="1" dirty="0"/>
                  <a:t>:</a:t>
                </a:r>
                <a:r>
                  <a:rPr lang="et-EE" sz="2200" dirty="0"/>
                  <a:t> Lõpptarbimise muutus (62x18 maatriks</a:t>
                </a:r>
                <a:r>
                  <a:rPr lang="et-EE" sz="2200" dirty="0" smtClean="0"/>
                  <a:t>)</a:t>
                </a:r>
                <a:r>
                  <a:rPr lang="et-EE" sz="2200" dirty="0"/>
                  <a:t>.</a:t>
                </a:r>
                <a:endParaRPr lang="en-US" sz="2200" dirty="0"/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4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135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chemeClr val="accent1">
                    <a:lumMod val="75000"/>
                  </a:schemeClr>
                </a:solidFill>
              </a:rPr>
              <a:t>Pakkumispool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t-EE" dirty="0" smtClean="0"/>
                  <a:t>Iga </a:t>
                </a:r>
                <a:r>
                  <a:rPr lang="et-EE" dirty="0"/>
                  <a:t>majandusharu jaoks leitakse lineaarne tootmisfunktsioon: </a:t>
                </a:r>
                <a:endParaRPr lang="et-EE" i="1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p>
                        </m:sSubSup>
                        <m:r>
                          <a:rPr lang="et-EE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t-EE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t-EE" dirty="0"/>
                  <a:t>, </a:t>
                </a:r>
                <a:endParaRPr lang="et-EE" dirty="0" smtClean="0"/>
              </a:p>
              <a:p>
                <a:pPr marL="0" indent="0">
                  <a:buNone/>
                </a:pPr>
                <a:r>
                  <a:rPr lang="et-EE" dirty="0" smtClean="0"/>
                  <a:t>kus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t-EE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t-EE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t-EE" dirty="0" smtClean="0"/>
                  <a:t>– töötajate arv ja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t-EE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t-EE" b="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t-EE" dirty="0" smtClean="0"/>
                  <a:t> – tootlikkus  </a:t>
                </a:r>
                <a:endParaRPr lang="et-EE" dirty="0"/>
              </a:p>
              <a:p>
                <a:pPr marL="0" indent="0">
                  <a:buNone/>
                </a:pPr>
                <a:r>
                  <a:rPr lang="et-EE" i="1" dirty="0" smtClean="0"/>
                  <a:t>i</a:t>
                </a:r>
                <a:r>
                  <a:rPr lang="et-EE" dirty="0" smtClean="0"/>
                  <a:t> </a:t>
                </a:r>
                <a:r>
                  <a:rPr lang="et-EE" dirty="0"/>
                  <a:t>– majandusharu ja </a:t>
                </a:r>
                <a:r>
                  <a:rPr lang="et-EE" i="1" dirty="0"/>
                  <a:t>t </a:t>
                </a:r>
                <a:r>
                  <a:rPr lang="et-EE" dirty="0" smtClean="0"/>
                  <a:t>– aeg</a:t>
                </a:r>
                <a:r>
                  <a:rPr lang="et-EE" dirty="0"/>
                  <a:t>. </a:t>
                </a:r>
                <a:endParaRPr lang="et-EE" dirty="0" smtClean="0"/>
              </a:p>
              <a:p>
                <a:pPr marL="0" indent="0">
                  <a:buNone/>
                </a:pPr>
                <a:endParaRPr lang="et-EE" dirty="0" smtClean="0"/>
              </a:p>
              <a:p>
                <a:pPr marL="0" indent="0">
                  <a:buNone/>
                </a:pPr>
                <a:r>
                  <a:rPr lang="et-EE" dirty="0" smtClean="0"/>
                  <a:t>Tootmiskapital </a:t>
                </a:r>
                <a:r>
                  <a:rPr lang="et-EE" dirty="0"/>
                  <a:t>on fikseeritud ja tootmine saab suureneda vaid kasutamata ressursi arvel.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8017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chemeClr val="accent1">
                    <a:lumMod val="75000"/>
                  </a:schemeClr>
                </a:solidFill>
              </a:rPr>
              <a:t>Pakkumispoole piirangud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Ressursside </a:t>
            </a:r>
            <a:r>
              <a:rPr lang="et-EE" dirty="0"/>
              <a:t>hõivatus (</a:t>
            </a:r>
            <a:r>
              <a:rPr lang="et-EE" i="1" dirty="0" err="1"/>
              <a:t>capacity</a:t>
            </a:r>
            <a:r>
              <a:rPr lang="et-EE" i="1" dirty="0"/>
              <a:t> </a:t>
            </a:r>
            <a:r>
              <a:rPr lang="et-EE" i="1" dirty="0" err="1"/>
              <a:t>utilisation</a:t>
            </a:r>
            <a:r>
              <a:rPr lang="et-EE" dirty="0"/>
              <a:t>) </a:t>
            </a:r>
            <a:endParaRPr lang="et-EE" dirty="0" smtClean="0"/>
          </a:p>
          <a:p>
            <a:pPr lvl="1"/>
            <a:r>
              <a:rPr lang="et-EE" dirty="0" err="1" smtClean="0"/>
              <a:t>Eurostati</a:t>
            </a:r>
            <a:r>
              <a:rPr lang="et-EE" dirty="0" smtClean="0"/>
              <a:t> </a:t>
            </a:r>
            <a:r>
              <a:rPr lang="et-EE" dirty="0"/>
              <a:t>tabelist </a:t>
            </a:r>
            <a:r>
              <a:rPr lang="et-EE" i="1" dirty="0"/>
              <a:t>ei_bsin_q_r2</a:t>
            </a:r>
            <a:r>
              <a:rPr lang="et-EE" dirty="0"/>
              <a:t> (mis kasutab algallikana Konjunktuuriinstituudi ettevõtete küsitlusandmeid). </a:t>
            </a:r>
            <a:endParaRPr lang="et-EE" dirty="0" smtClean="0"/>
          </a:p>
          <a:p>
            <a:endParaRPr lang="et-EE" dirty="0" smtClean="0"/>
          </a:p>
          <a:p>
            <a:r>
              <a:rPr lang="et-EE" dirty="0" smtClean="0"/>
              <a:t>Ehitus- </a:t>
            </a:r>
            <a:r>
              <a:rPr lang="et-EE" dirty="0"/>
              <a:t>ja teenindusettevõtete keskmine ressursside kasutus </a:t>
            </a:r>
            <a:r>
              <a:rPr lang="et-EE" dirty="0" smtClean="0"/>
              <a:t>&amp; piiravad tegurid </a:t>
            </a:r>
          </a:p>
          <a:p>
            <a:pPr lvl="1"/>
            <a:r>
              <a:rPr lang="et-EE" dirty="0" smtClean="0"/>
              <a:t>eksperthinnanguna kasutades Konjunktuuriinstituudi ehitus- ja teenindusbaromeetrile.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197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FF0000"/>
                </a:solidFill>
              </a:rPr>
              <a:t>Tasakaal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t-EE" dirty="0" smtClean="0"/>
                  <a:t>Nõudluse ja pakkumise tasakaal:</a:t>
                </a:r>
              </a:p>
              <a:p>
                <a:pPr marL="0" indent="0">
                  <a:buNone/>
                </a:pPr>
                <a:r>
                  <a:rPr lang="et-EE" dirty="0"/>
                  <a:t> 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t-EE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t-EE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t-EE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t-EE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t-EE" i="1">
                              <a:latin typeface="Cambria Math" panose="02040503050406030204" pitchFamily="18" charset="0"/>
                            </a:rPr>
                            <m:t>𝐸𝑄</m:t>
                          </m:r>
                        </m:sup>
                      </m:sSubSup>
                      <m:r>
                        <a:rPr lang="et-EE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t-EE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t-EE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b>
                                      <m:r>
                                        <a:rPr lang="et-EE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t-EE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t-EE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t-EE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p>
                              </m:sSubSup>
                              <m:r>
                                <a:rPr lang="et-EE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t-EE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p>
                              </m:sSubSup>
                            </m:e>
                          </m:d>
                          <m:r>
                            <a:rPr lang="et-EE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r>
                        <a:rPr lang="et-EE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t-EE" dirty="0" smtClean="0"/>
              </a:p>
              <a:p>
                <a:pPr marL="0" indent="0">
                  <a:buNone/>
                </a:pPr>
                <a:r>
                  <a:rPr lang="et-EE" dirty="0" smtClean="0"/>
                  <a:t>kus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t-EE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t-EE" dirty="0"/>
                  <a:t> on majandusharu </a:t>
                </a:r>
                <a:r>
                  <a:rPr lang="et-EE" dirty="0" smtClean="0"/>
                  <a:t>spetsiifiline potentsiaalne tootmisvõimsus.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1433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FF0000"/>
                </a:solidFill>
              </a:rPr>
              <a:t>Majandusnäitajad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t-EE" dirty="0" smtClean="0"/>
                  <a:t>Eeldatakse</a:t>
                </a:r>
                <a:r>
                  <a:rPr lang="et-EE" dirty="0"/>
                  <a:t>, et lisandväärtuse (LV), tööjõukulu (TJK) ja ettevõtete tegevuse ülejääk (kasum)</a:t>
                </a:r>
                <a:r>
                  <a:rPr lang="et-EE" dirty="0" smtClean="0"/>
                  <a:t> </a:t>
                </a:r>
                <a:r>
                  <a:rPr lang="et-EE" dirty="0"/>
                  <a:t>(KASUM) osakaalud ei muutu tootmismahu </a:t>
                </a:r>
                <a:r>
                  <a:rPr lang="et-EE" dirty="0" smtClean="0"/>
                  <a:t>muutumisel (leitakse </a:t>
                </a:r>
                <a:r>
                  <a:rPr lang="et-EE" dirty="0"/>
                  <a:t>baasaasta sisend-väljund tabelis struktuuri </a:t>
                </a:r>
                <a:r>
                  <a:rPr lang="et-EE" dirty="0" smtClean="0"/>
                  <a:t>järgi):</a:t>
                </a:r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t-EE" i="1">
                            <a:latin typeface="Cambria Math" panose="02040503050406030204" pitchFamily="18" charset="0"/>
                          </a:rPr>
                          <m:t>𝐿𝑉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</m:sSubSup>
                    <m:r>
                      <a:rPr lang="et-E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𝐿𝑉</m:t>
                            </m:r>
                          </m:e>
                          <m:sub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</m:sSubSup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t-EE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t-EE" i="1">
                            <a:latin typeface="Cambria Math" panose="02040503050406030204" pitchFamily="18" charset="0"/>
                          </a:rPr>
                          <m:t>𝐸𝑄</m:t>
                        </m:r>
                      </m:sup>
                    </m:sSub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t-EE" i="1">
                            <a:latin typeface="Cambria Math" panose="02040503050406030204" pitchFamily="18" charset="0"/>
                          </a:rPr>
                          <m:t>𝑇𝐽𝐾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</m:sSubSup>
                    <m:r>
                      <a:rPr lang="et-E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𝑇𝐽𝐾</m:t>
                            </m:r>
                          </m:e>
                          <m:sub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</m:sSubSup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t-EE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t-EE" i="1">
                            <a:latin typeface="Cambria Math" panose="02040503050406030204" pitchFamily="18" charset="0"/>
                          </a:rPr>
                          <m:t>𝐸𝑄</m:t>
                        </m:r>
                      </m:sup>
                    </m:sSub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t-EE" i="1">
                            <a:latin typeface="Cambria Math" panose="02040503050406030204" pitchFamily="18" charset="0"/>
                          </a:rPr>
                          <m:t>𝐾𝐴𝑆𝑈𝑀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</m:sSubSup>
                    <m:r>
                      <a:rPr lang="et-E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𝐾𝐴𝑆𝑈𝑀</m:t>
                            </m:r>
                          </m:e>
                          <m:sub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t-E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</m:sSubSup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t-EE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t-E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t-EE" i="1">
                            <a:latin typeface="Cambria Math" panose="02040503050406030204" pitchFamily="18" charset="0"/>
                          </a:rPr>
                          <m:t>𝐸𝑄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1164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chemeClr val="bg1">
                    <a:lumMod val="50000"/>
                  </a:schemeClr>
                </a:solidFill>
              </a:rPr>
              <a:t>Mõju maksutulule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87714"/>
                <a:ext cx="10515600" cy="4869543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t-EE" sz="2200" b="1" dirty="0" smtClean="0"/>
                  <a:t>Sisendid</a:t>
                </a:r>
                <a:r>
                  <a:rPr lang="et-EE" sz="2200" dirty="0" smtClean="0"/>
                  <a:t> (62x1): lisandväärtus, tööjõukulu ja kasum (</a:t>
                </a:r>
                <a:r>
                  <a:rPr lang="et-EE" sz="2200" dirty="0"/>
                  <a:t>moodul 6</a:t>
                </a:r>
                <a:r>
                  <a:rPr lang="et-EE" sz="2200" dirty="0" smtClean="0"/>
                  <a:t>)</a:t>
                </a:r>
              </a:p>
              <a:p>
                <a:pPr marL="0" indent="0">
                  <a:buNone/>
                </a:pPr>
                <a:endParaRPr lang="en-US" sz="1200" dirty="0"/>
              </a:p>
              <a:p>
                <a:pPr marL="0" indent="0">
                  <a:buNone/>
                </a:pPr>
                <a:r>
                  <a:rPr lang="et-EE" sz="2200" b="1" dirty="0" smtClean="0"/>
                  <a:t>Meetod: </a:t>
                </a:r>
                <a:r>
                  <a:rPr lang="et-EE" sz="2200" dirty="0"/>
                  <a:t>Tugineme </a:t>
                </a:r>
                <a:r>
                  <a:rPr lang="et-EE" sz="2200" dirty="0" smtClean="0"/>
                  <a:t>efektiivsetele maksumääradele – iga majandusharu </a:t>
                </a:r>
                <a:r>
                  <a:rPr lang="et-EE" sz="2200" i="1" dirty="0" smtClean="0"/>
                  <a:t>i</a:t>
                </a:r>
                <a:r>
                  <a:rPr lang="et-EE" sz="2200" dirty="0"/>
                  <a:t> </a:t>
                </a:r>
                <a:r>
                  <a:rPr lang="et-EE" sz="2200" dirty="0" smtClean="0"/>
                  <a:t>iga maksuliigi </a:t>
                </a:r>
                <a:r>
                  <a:rPr lang="et-EE" sz="2200" i="1" dirty="0"/>
                  <a:t>j</a:t>
                </a:r>
                <a:r>
                  <a:rPr lang="et-EE" sz="2200" dirty="0"/>
                  <a:t> </a:t>
                </a:r>
                <a:r>
                  <a:rPr lang="et-EE" sz="2200" dirty="0" smtClean="0"/>
                  <a:t>baasaasta </a:t>
                </a:r>
                <a:r>
                  <a:rPr lang="et-EE" sz="2200" dirty="0"/>
                  <a:t>maksulaekumiste </a:t>
                </a:r>
                <a:r>
                  <a:rPr lang="et-EE" sz="2200" dirty="0" smtClean="0"/>
                  <a:t>osakaal lisandväärtusest </a:t>
                </a:r>
                <a:r>
                  <a:rPr lang="et-EE" sz="2200" dirty="0"/>
                  <a:t>või selle </a:t>
                </a:r>
                <a:r>
                  <a:rPr lang="et-EE" sz="2200" dirty="0" smtClean="0"/>
                  <a:t>komponentidest:</a:t>
                </a:r>
                <a:endParaRPr lang="en-US" sz="2200" dirty="0"/>
              </a:p>
              <a:p>
                <a:pPr marL="0" lvl="0" indent="0">
                  <a:buNone/>
                </a:pPr>
                <a:endParaRPr lang="et-EE" sz="1200" dirty="0" smtClean="0"/>
              </a:p>
              <a:p>
                <a:pPr marL="0" lvl="0" indent="0">
                  <a:buNone/>
                </a:pPr>
                <a:r>
                  <a:rPr lang="et-EE" sz="2200" dirty="0" smtClean="0"/>
                  <a:t>Füüsilise </a:t>
                </a:r>
                <a:r>
                  <a:rPr lang="et-EE" sz="2200" dirty="0"/>
                  <a:t>isiku tulumaks, sotsiaalmaks ja töötuskindlustusmaksed:</a:t>
                </a:r>
                <a14:m>
                  <m:oMath xmlns:m="http://schemas.openxmlformats.org/officeDocument/2006/math">
                    <m:r>
                      <a:rPr lang="et-EE" sz="22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t-EE" sz="2200" b="0" i="0" dirty="0" smtClean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𝑚𝑎𝑘𝑠𝑢𝑚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ää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t-EE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𝑚𝑎𝑘𝑠𝑢𝑙𝑎𝑒𝑘𝑢𝑚𝑖𝑠𝑒𝑑</m:t>
                              </m:r>
                            </m:e>
                            <m:sub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𝑇𝐽𝐾</m:t>
                              </m:r>
                            </m:e>
                            <m:sub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200" dirty="0"/>
              </a:p>
              <a:p>
                <a:pPr marL="0" lvl="0" indent="0">
                  <a:buNone/>
                </a:pPr>
                <a:r>
                  <a:rPr lang="et-EE" sz="2200" dirty="0"/>
                  <a:t>Käibemaks, aktsiisid ja muu</a:t>
                </a:r>
                <a:r>
                  <a:rPr lang="et-EE" sz="2200" dirty="0" smtClean="0"/>
                  <a:t>:</a:t>
                </a:r>
              </a:p>
              <a:p>
                <a:pPr marL="0" lvl="0" indent="0" algn="ctr">
                  <a:buNone/>
                </a:pPr>
                <a:r>
                  <a:rPr lang="et-EE" sz="2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𝑚𝑎𝑘𝑠𝑢𝑚</m:t>
                        </m:r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ää</m:t>
                        </m:r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t-EE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𝑚𝑎𝑘𝑠𝑢𝑙𝑎𝑒𝑘𝑢𝑚𝑖𝑠𝑒𝑑</m:t>
                            </m:r>
                          </m:e>
                          <m:sub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𝐿𝑉</m:t>
                            </m:r>
                          </m:e>
                          <m:sub>
                            <m:r>
                              <a:rPr lang="et-EE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sz="2200" dirty="0"/>
              </a:p>
              <a:p>
                <a:pPr marL="0" lvl="0" indent="0">
                  <a:buNone/>
                </a:pPr>
                <a:r>
                  <a:rPr lang="et-EE" sz="2200" dirty="0"/>
                  <a:t>Juriidilise isiku tulumaks: </a:t>
                </a:r>
                <a:endParaRPr lang="et-EE" sz="2200" i="1" dirty="0" smtClean="0"/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𝑚𝑎𝑘𝑠𝑢𝑚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ää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t-EE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𝑚𝑎𝑘𝑠𝑢𝑙𝑎𝑒𝑘𝑢𝑚𝑖𝑠𝑒𝑑</m:t>
                              </m:r>
                            </m:e>
                            <m:sub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𝐾𝐴𝑆𝑈𝑀</m:t>
                              </m:r>
                            </m:e>
                            <m:sub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200" dirty="0"/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87714"/>
                <a:ext cx="10515600" cy="4869543"/>
              </a:xfrm>
              <a:blipFill>
                <a:blip r:embed="rId2"/>
                <a:stretch>
                  <a:fillRect l="-754" t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8096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1240"/>
            <a:ext cx="10515600" cy="933904"/>
          </a:xfrm>
        </p:spPr>
        <p:txBody>
          <a:bodyPr/>
          <a:lstStyle/>
          <a:p>
            <a:r>
              <a:rPr lang="et-EE" dirty="0" smtClean="0">
                <a:solidFill>
                  <a:schemeClr val="bg1">
                    <a:lumMod val="50000"/>
                  </a:schemeClr>
                </a:solidFill>
              </a:rPr>
              <a:t>Mõju maksutulule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82914"/>
                <a:ext cx="10515600" cy="499404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et-EE" sz="2200" dirty="0" smtClean="0"/>
              </a:p>
              <a:p>
                <a:pPr marL="0" indent="0">
                  <a:buNone/>
                </a:pPr>
                <a:r>
                  <a:rPr lang="et-EE" sz="2200" dirty="0" smtClean="0"/>
                  <a:t>Mõju maksutuludele – korrutame </a:t>
                </a:r>
                <a:r>
                  <a:rPr lang="et-EE" sz="2200" dirty="0"/>
                  <a:t>lisandväärtuse </a:t>
                </a:r>
                <a:r>
                  <a:rPr lang="et-EE" sz="2200" dirty="0" smtClean="0"/>
                  <a:t>(või </a:t>
                </a:r>
                <a:r>
                  <a:rPr lang="et-EE" sz="2200" dirty="0"/>
                  <a:t>selle </a:t>
                </a:r>
                <a:r>
                  <a:rPr lang="et-EE" sz="2200" dirty="0" smtClean="0"/>
                  <a:t>komponentide) </a:t>
                </a:r>
                <a:r>
                  <a:rPr lang="et-EE" sz="2200" dirty="0"/>
                  <a:t>muutuse efektiivse maksumääraga ning liites </a:t>
                </a:r>
                <a:r>
                  <a:rPr lang="et-EE" sz="2200" dirty="0" smtClean="0"/>
                  <a:t>majandusharude </a:t>
                </a:r>
                <a:r>
                  <a:rPr lang="et-EE" sz="2200" dirty="0"/>
                  <a:t>maksutulud</a:t>
                </a:r>
                <a:r>
                  <a:rPr lang="et-EE" sz="2200" dirty="0" smtClean="0"/>
                  <a:t>.</a:t>
                </a:r>
              </a:p>
              <a:p>
                <a:pPr marL="0" indent="0">
                  <a:buNone/>
                </a:pPr>
                <a:endParaRPr lang="en-US" sz="2200" dirty="0"/>
              </a:p>
              <a:p>
                <a:pPr marL="0" lvl="0" indent="0">
                  <a:buNone/>
                </a:pPr>
                <a:r>
                  <a:rPr lang="et-EE" sz="2200" dirty="0"/>
                  <a:t>Füüsilise isiku tulumaks, sotsiaalmaks ja </a:t>
                </a:r>
                <a:r>
                  <a:rPr lang="et-EE" sz="2200" dirty="0" smtClean="0"/>
                  <a:t>töötuskindlustusmaksed </a:t>
                </a:r>
                <a:r>
                  <a:rPr lang="et-EE" sz="2200" dirty="0"/>
                  <a:t>(teised analoogselt)</a:t>
                </a:r>
                <a:r>
                  <a:rPr lang="et-EE" sz="2200" dirty="0" smtClean="0"/>
                  <a:t>: </a:t>
                </a:r>
                <a:endParaRPr lang="et-EE" sz="2200" i="1" dirty="0"/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t-EE" sz="2200" i="1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𝑚𝑎𝑘𝑠𝑢𝑡𝑢𝑙𝑢𝑑</m:t>
                          </m:r>
                        </m:e>
                        <m:sub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t-EE" sz="22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62</m:t>
                          </m:r>
                        </m:sup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𝑚𝑎𝑘𝑠𝑢𝑚</m:t>
                              </m:r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ää</m:t>
                              </m:r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t-EE" sz="2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t-EE" sz="22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𝑇𝐽𝐾</m:t>
                          </m:r>
                        </m:e>
                        <m:sub>
                          <m:r>
                            <a:rPr lang="et-EE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  <a:p>
                <a:pPr marL="0" indent="0">
                  <a:buNone/>
                </a:pPr>
                <a:r>
                  <a:rPr lang="et-EE" sz="2200" dirty="0" smtClean="0"/>
                  <a:t>kus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𝑇𝐽𝐾</m:t>
                        </m:r>
                      </m:e>
                      <m:sub>
                        <m:r>
                          <a:rPr lang="et-EE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t-EE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t-EE" sz="22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t-EE" sz="2200" dirty="0" smtClean="0"/>
                  <a:t>on muutus </a:t>
                </a:r>
                <a:r>
                  <a:rPr lang="et-EE" sz="2200" dirty="0"/>
                  <a:t>majandusharu </a:t>
                </a:r>
                <a:r>
                  <a:rPr lang="et-EE" sz="2200" i="1" dirty="0"/>
                  <a:t>i</a:t>
                </a:r>
                <a:r>
                  <a:rPr lang="et-EE" sz="2200" dirty="0"/>
                  <a:t> </a:t>
                </a:r>
                <a:r>
                  <a:rPr lang="et-EE" sz="2200" dirty="0" smtClean="0"/>
                  <a:t>tööjõukuludes.</a:t>
                </a:r>
              </a:p>
              <a:p>
                <a:pPr marL="0" indent="0">
                  <a:buNone/>
                </a:pPr>
                <a:endParaRPr lang="et-EE" sz="2200" b="1" dirty="0" smtClean="0"/>
              </a:p>
              <a:p>
                <a:pPr marL="0" indent="0">
                  <a:buNone/>
                </a:pPr>
                <a:r>
                  <a:rPr lang="et-EE" sz="2200" b="1" dirty="0" smtClean="0"/>
                  <a:t>Väljundid </a:t>
                </a:r>
                <a:r>
                  <a:rPr lang="et-EE" sz="2200" dirty="0"/>
                  <a:t>(1x1</a:t>
                </a:r>
                <a:r>
                  <a:rPr lang="et-EE" sz="2200" dirty="0" smtClean="0"/>
                  <a:t>)</a:t>
                </a:r>
                <a:r>
                  <a:rPr lang="et-EE" sz="2200" b="1" dirty="0"/>
                  <a:t>:</a:t>
                </a:r>
                <a:r>
                  <a:rPr lang="et-EE" sz="2200" b="1" dirty="0" smtClean="0"/>
                  <a:t> </a:t>
                </a:r>
                <a:r>
                  <a:rPr lang="et-EE" sz="2200" dirty="0" smtClean="0"/>
                  <a:t>Füüsilise </a:t>
                </a:r>
                <a:r>
                  <a:rPr lang="et-EE" sz="2200" dirty="0"/>
                  <a:t>isiku </a:t>
                </a:r>
                <a:r>
                  <a:rPr lang="et-EE" sz="2200" dirty="0" smtClean="0"/>
                  <a:t>tulumaks, juriidilise </a:t>
                </a:r>
                <a:r>
                  <a:rPr lang="et-EE" sz="2200" dirty="0"/>
                  <a:t>isiku </a:t>
                </a:r>
                <a:r>
                  <a:rPr lang="et-EE" sz="2200" dirty="0" smtClean="0"/>
                  <a:t>tulumaks, sotsiaalmaks, töötuskindlustusmaksed, käibemaks, aktsiisid, muu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82914"/>
                <a:ext cx="10515600" cy="4994049"/>
              </a:xfrm>
              <a:blipFill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7398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Viited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err="1" smtClean="0"/>
              <a:t>Çakmaklı</a:t>
            </a:r>
            <a:r>
              <a:rPr lang="en-US" sz="2200" dirty="0" smtClean="0"/>
              <a:t>,</a:t>
            </a:r>
            <a:r>
              <a:rPr lang="en-US" sz="2200" dirty="0"/>
              <a:t> </a:t>
            </a:r>
            <a:r>
              <a:rPr lang="en-US" sz="2200" dirty="0" err="1" smtClean="0"/>
              <a:t>Cem</a:t>
            </a:r>
            <a:r>
              <a:rPr lang="et-EE" sz="2200" dirty="0" smtClean="0"/>
              <a:t>,</a:t>
            </a:r>
            <a:r>
              <a:rPr lang="en-US" sz="2200" dirty="0" smtClean="0"/>
              <a:t>  </a:t>
            </a:r>
            <a:r>
              <a:rPr lang="en-US" sz="2200" dirty="0" err="1"/>
              <a:t>Selva</a:t>
            </a:r>
            <a:r>
              <a:rPr lang="en-US" sz="2200" dirty="0"/>
              <a:t> </a:t>
            </a:r>
            <a:r>
              <a:rPr lang="en-US" sz="2200" dirty="0" err="1"/>
              <a:t>Demiralp</a:t>
            </a:r>
            <a:r>
              <a:rPr lang="en-US" sz="2200" dirty="0"/>
              <a:t>, </a:t>
            </a:r>
            <a:r>
              <a:rPr lang="en-US" sz="2200" dirty="0" err="1"/>
              <a:t>Ṣebnem</a:t>
            </a:r>
            <a:r>
              <a:rPr lang="en-US" sz="2200" dirty="0"/>
              <a:t> </a:t>
            </a:r>
            <a:r>
              <a:rPr lang="en-US" sz="2200" dirty="0" err="1"/>
              <a:t>Kalemli-Özcan</a:t>
            </a:r>
            <a:r>
              <a:rPr lang="en-US" sz="2200" dirty="0"/>
              <a:t>, </a:t>
            </a:r>
            <a:r>
              <a:rPr lang="en-US" sz="2200" dirty="0" err="1"/>
              <a:t>Sevcan</a:t>
            </a:r>
            <a:r>
              <a:rPr lang="en-US" sz="2200" dirty="0"/>
              <a:t> </a:t>
            </a:r>
            <a:r>
              <a:rPr lang="en-US" sz="2200" dirty="0" err="1"/>
              <a:t>Yesiltas</a:t>
            </a:r>
            <a:r>
              <a:rPr lang="en-US" sz="2200" dirty="0"/>
              <a:t> &amp; Muhammed A. </a:t>
            </a:r>
            <a:r>
              <a:rPr lang="en-US" sz="2200" dirty="0" err="1"/>
              <a:t>Yildirim</a:t>
            </a:r>
            <a:r>
              <a:rPr lang="en-US" sz="2200" dirty="0"/>
              <a:t> (2020). COVID-19 and Emerging Markets: A SIR Model, Demand Shocks and Capital Flows, NBER working paper </a:t>
            </a:r>
            <a:r>
              <a:rPr lang="et-EE" sz="2200" dirty="0" smtClean="0"/>
              <a:t>No. </a:t>
            </a:r>
            <a:r>
              <a:rPr lang="en-US" sz="2200" dirty="0" smtClean="0"/>
              <a:t>27191</a:t>
            </a:r>
            <a:endParaRPr lang="en-US" sz="2200" dirty="0"/>
          </a:p>
          <a:p>
            <a:r>
              <a:rPr lang="et-EE" sz="2200" dirty="0" err="1" smtClean="0"/>
              <a:t>Perese</a:t>
            </a:r>
            <a:r>
              <a:rPr lang="et-EE" sz="2200" dirty="0"/>
              <a:t>, K. (2010</a:t>
            </a:r>
            <a:r>
              <a:rPr lang="et-EE" sz="2200" dirty="0" smtClean="0"/>
              <a:t>). </a:t>
            </a:r>
            <a:r>
              <a:rPr lang="et-EE" sz="2200" dirty="0" err="1"/>
              <a:t>Input-Output</a:t>
            </a:r>
            <a:r>
              <a:rPr lang="et-EE" sz="2200" dirty="0"/>
              <a:t> </a:t>
            </a:r>
            <a:r>
              <a:rPr lang="et-EE" sz="2200" dirty="0" err="1"/>
              <a:t>Model</a:t>
            </a:r>
            <a:r>
              <a:rPr lang="et-EE" sz="2200" dirty="0"/>
              <a:t> </a:t>
            </a:r>
            <a:r>
              <a:rPr lang="et-EE" sz="2200" dirty="0" err="1"/>
              <a:t>Analysis</a:t>
            </a:r>
            <a:r>
              <a:rPr lang="et-EE" sz="2200" dirty="0"/>
              <a:t>: </a:t>
            </a:r>
            <a:r>
              <a:rPr lang="et-EE" sz="2200" dirty="0" err="1"/>
              <a:t>Pricing</a:t>
            </a:r>
            <a:r>
              <a:rPr lang="et-EE" sz="2200" dirty="0"/>
              <a:t> </a:t>
            </a:r>
            <a:r>
              <a:rPr lang="et-EE" sz="2200" dirty="0" err="1"/>
              <a:t>Carbon</a:t>
            </a:r>
            <a:r>
              <a:rPr lang="et-EE" sz="2200" dirty="0"/>
              <a:t> </a:t>
            </a:r>
            <a:r>
              <a:rPr lang="et-EE" sz="2200" dirty="0" err="1"/>
              <a:t>Dioxide</a:t>
            </a:r>
            <a:r>
              <a:rPr lang="et-EE" sz="2200" dirty="0"/>
              <a:t> </a:t>
            </a:r>
            <a:r>
              <a:rPr lang="et-EE" sz="2200" dirty="0" err="1"/>
              <a:t>Emissions</a:t>
            </a:r>
            <a:r>
              <a:rPr lang="et-EE" sz="2200" dirty="0"/>
              <a:t>. </a:t>
            </a:r>
            <a:r>
              <a:rPr lang="et-EE" sz="2200" dirty="0" err="1"/>
              <a:t>Tax</a:t>
            </a:r>
            <a:r>
              <a:rPr lang="et-EE" sz="2200" dirty="0"/>
              <a:t> </a:t>
            </a:r>
            <a:r>
              <a:rPr lang="et-EE" sz="2200" dirty="0" err="1"/>
              <a:t>Analysis</a:t>
            </a:r>
            <a:r>
              <a:rPr lang="et-EE" sz="2200" dirty="0"/>
              <a:t> </a:t>
            </a:r>
            <a:r>
              <a:rPr lang="et-EE" sz="2200" dirty="0" err="1" smtClean="0"/>
              <a:t>Division</a:t>
            </a:r>
            <a:r>
              <a:rPr lang="et-EE" sz="2200" dirty="0" smtClean="0"/>
              <a:t>, </a:t>
            </a:r>
            <a:r>
              <a:rPr lang="et-EE" sz="2200" dirty="0" err="1" smtClean="0"/>
              <a:t>Congressional</a:t>
            </a:r>
            <a:r>
              <a:rPr lang="et-EE" sz="2200" dirty="0" smtClean="0"/>
              <a:t> </a:t>
            </a:r>
            <a:r>
              <a:rPr lang="et-EE" sz="2200" dirty="0" err="1"/>
              <a:t>Budget</a:t>
            </a:r>
            <a:r>
              <a:rPr lang="et-EE" sz="2200" dirty="0"/>
              <a:t> Office, 1-43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99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_x00f5_huasetus xmlns="8b0f035a-d720-45da-970b-8e1d8c75be90" xsi:nil="true"/>
    <Date xmlns="8b0f035a-d720-45da-970b-8e1d8c75be9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3B691B85CD034490698ED44C25386F" ma:contentTypeVersion="14" ma:contentTypeDescription="Create a new document." ma:contentTypeScope="" ma:versionID="71202bf8e64cdd449689db5a07134683">
  <xsd:schema xmlns:xsd="http://www.w3.org/2001/XMLSchema" xmlns:xs="http://www.w3.org/2001/XMLSchema" xmlns:p="http://schemas.microsoft.com/office/2006/metadata/properties" xmlns:ns2="8b0f035a-d720-45da-970b-8e1d8c75be90" xmlns:ns3="26042063-502d-4228-ac31-7bca5d243892" targetNamespace="http://schemas.microsoft.com/office/2006/metadata/properties" ma:root="true" ma:fieldsID="a5e68b498da50d0abf55ec5604aa92ab" ns2:_="" ns3:_="">
    <xsd:import namespace="8b0f035a-d720-45da-970b-8e1d8c75be90"/>
    <xsd:import namespace="26042063-502d-4228-ac31-7bca5d2438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Date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R_x00f5_huasetu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0f035a-d720-45da-970b-8e1d8c75be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Date" ma:index="10" nillable="true" ma:displayName="Date" ma:format="DateOnly" ma:internalName="Date">
      <xsd:simpleType>
        <xsd:restriction base="dms:DateTime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R_x00f5_huasetus" ma:index="19" nillable="true" ma:displayName="Rõhuasetus" ma:format="Dropdown" ma:internalName="R_x00f5_huasetus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042063-502d-4228-ac31-7bca5d24389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DBBC14-16DF-4248-BB2B-7523353CAEBD}">
  <ds:schemaRefs>
    <ds:schemaRef ds:uri="http://purl.org/dc/terms/"/>
    <ds:schemaRef ds:uri="http://schemas.microsoft.com/office/2006/documentManagement/types"/>
    <ds:schemaRef ds:uri="26042063-502d-4228-ac31-7bca5d243892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8b0f035a-d720-45da-970b-8e1d8c75be9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316A59D-2089-45E3-9806-0BF4682961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0f035a-d720-45da-970b-8e1d8c75be90"/>
    <ds:schemaRef ds:uri="26042063-502d-4228-ac31-7bca5d2438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F5A722-56A3-43A8-8595-25BA91D4F1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1036</Words>
  <Application>Microsoft Office PowerPoint</Application>
  <PresentationFormat>Widescreen</PresentationFormat>
  <Paragraphs>105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Makromudeli üldine struktuur TP3</vt:lpstr>
      <vt:lpstr>Mudeli eesmärgid</vt:lpstr>
      <vt:lpstr>Mudeli üldpilt</vt:lpstr>
      <vt:lpstr>Kõige olulisemad sisendandmed</vt:lpstr>
      <vt:lpstr>Nõudlus </vt:lpstr>
      <vt:lpstr>Hinnaelastsused</vt:lpstr>
      <vt:lpstr>Hinnaelastsused</vt:lpstr>
      <vt:lpstr>Pakkumispool</vt:lpstr>
      <vt:lpstr>Pakkumispoole piirangud</vt:lpstr>
      <vt:lpstr>Tasakaal</vt:lpstr>
      <vt:lpstr>Majandusnäitajad</vt:lpstr>
      <vt:lpstr>Mõju maksutulule</vt:lpstr>
      <vt:lpstr>Mõju maksutulule</vt:lpstr>
      <vt:lpstr>Viited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Sten Anspal</dc:creator>
  <cp:lastModifiedBy>Kaidi Nõmmela</cp:lastModifiedBy>
  <cp:revision>44</cp:revision>
  <dcterms:created xsi:type="dcterms:W3CDTF">2020-11-17T15:32:44Z</dcterms:created>
  <dcterms:modified xsi:type="dcterms:W3CDTF">2021-02-18T10:18:38Z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0x010100DD3B691B85CD034490698ED44C25386F</vt:lpwstr>
  </property>
</Properties>
</file>