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2" r:id="rId5"/>
    <p:sldId id="257" r:id="rId6"/>
    <p:sldId id="258" r:id="rId7"/>
    <p:sldId id="259" r:id="rId8"/>
    <p:sldId id="263" r:id="rId9"/>
    <p:sldId id="260" r:id="rId10"/>
    <p:sldId id="264" r:id="rId11"/>
    <p:sldId id="26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20" autoAdjust="0"/>
  </p:normalViewPr>
  <p:slideViewPr>
    <p:cSldViewPr snapToGrid="0">
      <p:cViewPr varScale="1">
        <p:scale>
          <a:sx n="79" d="100"/>
          <a:sy n="79" d="100"/>
        </p:scale>
        <p:origin x="730" y="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11848-8255-4EC3-AB47-CCA059C5C0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F32965-7A58-4BF6-9B54-253D4ED149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239D2-2759-4439-B9E4-E6BDB64AE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1A84-35D1-4CE5-8EF7-22CE7323E123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5D7A0-071E-473E-87A6-F4782690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A750A-8EEA-40A5-B4D8-8731B3AD6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454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035D4-8EFD-4038-8309-CFD908F59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CDA95-ACD5-463F-94AB-EA5F2198F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16" y="6347900"/>
            <a:ext cx="1632001" cy="28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225" y="6295282"/>
            <a:ext cx="1033846" cy="432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923" y="320188"/>
            <a:ext cx="1057499" cy="612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754" y="6203900"/>
            <a:ext cx="1910634" cy="57600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5719482" y="365125"/>
            <a:ext cx="4751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1200" dirty="0" smtClean="0">
                <a:solidFill>
                  <a:schemeClr val="bg2">
                    <a:lumMod val="50000"/>
                  </a:schemeClr>
                </a:solidFill>
              </a:rPr>
              <a:t>Uuring „COVID-19 seotud majandusmõjude ning nende pehmendamiseks mõeldud poliitikameetmete tõhususe hindamine“</a:t>
            </a:r>
            <a:endParaRPr lang="en-US" sz="12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9027459" y="6392568"/>
            <a:ext cx="2326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1200" dirty="0" smtClean="0">
                <a:solidFill>
                  <a:schemeClr val="bg2">
                    <a:lumMod val="50000"/>
                  </a:schemeClr>
                </a:solidFill>
              </a:rPr>
              <a:t>16.02.2021		 </a:t>
            </a:r>
            <a:fld id="{875ABB97-ACBC-420E-B335-B0C6F7A3BE7E}" type="slidenum">
              <a:rPr lang="et-EE" sz="1200" smtClean="0">
                <a:solidFill>
                  <a:schemeClr val="bg2">
                    <a:lumMod val="50000"/>
                  </a:schemeClr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2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030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0BCD8-A486-42D0-BBB8-70D0D078D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BD0FB0-8AB7-463E-927E-53EC63BC5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458E7-3BE3-425D-AF1B-8DDD94ACE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1A84-35D1-4CE5-8EF7-22CE7323E123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06449-D901-45EB-BDA4-3EF6C0AB9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DCACE-1B1B-4133-9765-49B8614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64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DB46B-4CFB-419C-A9D2-624111FC7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005CE-6000-47E9-AD64-30FDFECD97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D38842-9A25-40F3-8680-2790B08BE9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D166D1-D62B-4274-A697-E217D50DA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1A84-35D1-4CE5-8EF7-22CE7323E123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BCA5F-0F6D-46C6-9506-8030A314F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66065D-B37D-48DD-AB28-8B3D226CD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686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2BD61-9C59-42A3-A1A5-F83AE8BB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F5BA3C-72B3-4D4E-B681-14A27B55E7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B4ED5F-09C4-44A9-9E9E-E5A4207413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87FD47-C553-4C30-A01D-FA6D443DE2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6871B3-6B07-4900-AE0F-1E9752D82A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E302EA-14AB-4F89-A89F-9BC732476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1A84-35D1-4CE5-8EF7-22CE7323E123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66A3C6-4B2D-44E0-A7AA-DE1CBDA95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77E55D-42E9-4509-8013-9F7D47766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52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4EBCD-7FE2-4252-8AC5-3B0AD1B55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FA42CD-6130-41C9-88D6-7A1126144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1A84-35D1-4CE5-8EF7-22CE7323E123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743277-B165-43F7-A255-91666B81B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DB24C4-1AE7-4CD3-B6FB-F240F68BD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36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C29D0C-737E-4CD2-9DF9-93874AA6C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1A84-35D1-4CE5-8EF7-22CE7323E123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A47F6D-52BA-4298-ABD2-65C4C9D77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B828E-7338-44B0-82A7-8570ACB5A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47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28AAC-B677-4753-861B-92FAD49F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A73BF-01AA-4C3C-B900-392130A95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F0F89-EF4A-4F0E-AB03-142BC7F1EE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AD827F-C69A-4B2F-850A-5FBC182A6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1A84-35D1-4CE5-8EF7-22CE7323E123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A07310-5875-423B-BDA5-CFD555523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FC2E95-35F4-42A4-B0A7-F62853A30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22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0205C-6C1A-4F74-9948-180B9F124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E46EEC-616A-4B8B-ABB1-D213864997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29852-8305-46A9-843F-AF8CECC115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375ABD-64A3-480A-9F74-1AAC5B834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1A84-35D1-4CE5-8EF7-22CE7323E123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219421-4938-48EF-BDA2-A7CCE6D87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9DCECB-030F-4BB4-9E46-108E77FA8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92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FAC96-183F-4B05-9B7A-511C7BC36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8A7004-16E5-46E5-985B-B3312BE80E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8E6B45-D7F1-411C-A8AC-5ACB74106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1A84-35D1-4CE5-8EF7-22CE7323E123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284E0-5373-4FB5-B0B1-235924866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9C1B1E-4D30-4423-8711-4DAF5A436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507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DE194E-D461-487F-A92C-BD71083CED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BC6CC2-9315-4AF8-801E-D791D494AB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C8366-8BB8-4D18-B1DD-BCCE9E3E8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1A84-35D1-4CE5-8EF7-22CE7323E123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6E1D8-AD90-45FC-B7CE-A47D6D2E4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DA2722-FD51-40C6-9D07-A65F25D73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107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275FD6-3ADA-427C-88FC-D43098307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911FF6-389B-4CEB-B9BA-1052BE616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7BF5CE-D104-4F62-AD3E-0B9D2C4FFE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61A84-35D1-4CE5-8EF7-22CE7323E123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333DD-D1F8-49CF-892C-F0B3E919A6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3F6A7-221E-43EF-B3A3-69F055CAE5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E05DE-9B82-4AAC-9FF5-E17EC2373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226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05AD03-9BD1-4854-B311-5923968BE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00481" y="1409499"/>
            <a:ext cx="6791037" cy="1755785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  <a:spcAft>
                <a:spcPts val="4800"/>
              </a:spcAft>
            </a:pPr>
            <a:r>
              <a:rPr lang="et-EE" sz="4000" b="1" noProof="0" dirty="0" smtClean="0"/>
              <a:t>Töörühmade tegevused </a:t>
            </a:r>
            <a:r>
              <a:rPr lang="et-EE" sz="4000" b="1" noProof="0" dirty="0"/>
              <a:t>esimeses kvartalis </a:t>
            </a:r>
            <a:r>
              <a:rPr lang="et-EE" sz="4400" noProof="0" dirty="0" smtClean="0"/>
              <a:t/>
            </a:r>
            <a:br>
              <a:rPr lang="et-EE" sz="4400" noProof="0" dirty="0" smtClean="0"/>
            </a:br>
            <a:r>
              <a:rPr lang="et-EE" sz="2000" dirty="0" smtClean="0"/>
              <a:t>perioodil november 2020 kuni jaanuar 2021</a:t>
            </a:r>
            <a:endParaRPr lang="et-EE" sz="4400" noProof="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6179E6F-2098-47C1-96CA-180686A8AD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640477"/>
            <a:ext cx="9144000" cy="905307"/>
          </a:xfrm>
        </p:spPr>
        <p:txBody>
          <a:bodyPr>
            <a:normAutofit/>
          </a:bodyPr>
          <a:lstStyle/>
          <a:p>
            <a:r>
              <a:rPr lang="et-EE" sz="2000" dirty="0" smtClean="0"/>
              <a:t>Uuring „COVID-19 seotud majandusmõjude ning nende pehmendamiseks mõeldud poliitikameetmete tõhususe hindamine“</a:t>
            </a: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501" y="5499699"/>
            <a:ext cx="2326154" cy="97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036" y="388622"/>
            <a:ext cx="1555144" cy="90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792" y="5553699"/>
            <a:ext cx="2985366" cy="90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92" y="5826107"/>
            <a:ext cx="2448001" cy="432000"/>
          </a:xfrm>
          <a:prstGeom prst="rect">
            <a:avLst/>
          </a:prstGeom>
        </p:spPr>
      </p:pic>
      <p:sp>
        <p:nvSpPr>
          <p:cNvPr id="11" name="Subtitle 4">
            <a:extLst>
              <a:ext uri="{FF2B5EF4-FFF2-40B4-BE49-F238E27FC236}">
                <a16:creationId xmlns:a16="http://schemas.microsoft.com/office/drawing/2014/main" id="{76179E6F-2098-47C1-96CA-180686A8ADB8}"/>
              </a:ext>
            </a:extLst>
          </p:cNvPr>
          <p:cNvSpPr txBox="1">
            <a:spLocks/>
          </p:cNvSpPr>
          <p:nvPr/>
        </p:nvSpPr>
        <p:spPr>
          <a:xfrm>
            <a:off x="1447475" y="4650200"/>
            <a:ext cx="9144000" cy="7415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sz="1600" dirty="0" smtClean="0"/>
              <a:t>Juhtkomisjoni kohtumine </a:t>
            </a:r>
          </a:p>
          <a:p>
            <a:r>
              <a:rPr lang="et-EE" sz="1600" dirty="0" smtClean="0"/>
              <a:t>16.02.2021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2050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DBC1C-C46C-4B81-A8C6-11CFB48E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8291"/>
            <a:ext cx="10515600" cy="702397"/>
          </a:xfrm>
        </p:spPr>
        <p:txBody>
          <a:bodyPr>
            <a:normAutofit/>
          </a:bodyPr>
          <a:lstStyle/>
          <a:p>
            <a:r>
              <a:rPr lang="et-EE" sz="3200" b="1" noProof="0" dirty="0"/>
              <a:t>TP1 – tegevused I kvartalis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477A2-45D5-4887-A274-0229571CE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t-EE" sz="2400" b="1" noProof="0" dirty="0" smtClean="0"/>
              <a:t>Uurimisteemad</a:t>
            </a:r>
          </a:p>
          <a:p>
            <a:pPr>
              <a:spcBef>
                <a:spcPts val="0"/>
              </a:spcBef>
            </a:pPr>
            <a:r>
              <a:rPr lang="et-EE" sz="2200" noProof="0" dirty="0" smtClean="0"/>
              <a:t>Teiste riikide COVID-19 poliitikameetmete kaardistus ja tõhususe analüüs.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t-EE" sz="2400" b="1" noProof="0" dirty="0" smtClean="0"/>
              <a:t>I kvartalis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t-EE" sz="2200" dirty="0"/>
              <a:t>Välisriikide meetmete kaardistus, nende hulgast huvipakkuvate meetmete valimine edasiseks </a:t>
            </a:r>
            <a:r>
              <a:rPr lang="et-EE" sz="2200" dirty="0" smtClean="0"/>
              <a:t>analüüsiks.</a:t>
            </a:r>
            <a:endParaRPr lang="et-EE" sz="2200" dirty="0"/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t-EE" sz="2200" dirty="0"/>
              <a:t>Sihitatud otsetoetused: töötutoetus (SK)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t-EE" sz="2200" dirty="0"/>
              <a:t>Käibemaksusoodustused (DE, SE, AT)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t-EE" sz="2200" dirty="0"/>
              <a:t>Koduõppel olevate lastevanemate toetamine (GR)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t-EE" sz="2200" dirty="0"/>
              <a:t>Meetmed eluasemelaenudega raskustesse sattunud inimestele (LT)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t-EE" sz="2200" dirty="0"/>
              <a:t>Lisaks: </a:t>
            </a:r>
            <a:r>
              <a:rPr lang="et-EE" sz="2200" dirty="0" err="1"/>
              <a:t>Restoranivautšerid</a:t>
            </a:r>
            <a:r>
              <a:rPr lang="et-EE" sz="2200" dirty="0"/>
              <a:t> toitlustusettevõtete toetamiseks (AT)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t-EE" sz="2200" dirty="0"/>
              <a:t>Riikide valik, mille ekspertidelt kogume hinnanguid sekkumiste ja nende efektiivsuse </a:t>
            </a:r>
            <a:r>
              <a:rPr lang="et-EE" sz="2200" dirty="0" smtClean="0"/>
              <a:t>kohta.</a:t>
            </a:r>
            <a:endParaRPr lang="et-EE" sz="2200" dirty="0"/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t-EE" sz="2200" dirty="0" err="1"/>
              <a:t>Välisekspertidega</a:t>
            </a:r>
            <a:r>
              <a:rPr lang="et-EE" sz="2200" dirty="0"/>
              <a:t> läbiviidavate (kirjalike) intervjuude kavade </a:t>
            </a:r>
            <a:r>
              <a:rPr lang="et-EE" sz="2200" dirty="0" smtClean="0"/>
              <a:t>koostamine.</a:t>
            </a:r>
            <a:endParaRPr lang="et-EE" sz="2200" noProof="0" dirty="0"/>
          </a:p>
          <a:p>
            <a:endParaRPr lang="et-EE" noProof="0" dirty="0"/>
          </a:p>
        </p:txBody>
      </p:sp>
    </p:spTree>
    <p:extLst>
      <p:ext uri="{BB962C8B-B14F-4D97-AF65-F5344CB8AC3E}">
        <p14:creationId xmlns:p14="http://schemas.microsoft.com/office/powerpoint/2010/main" val="2498401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C8253-43A6-42B6-AE3C-9A8B098EC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6000"/>
            <a:ext cx="10515600" cy="674688"/>
          </a:xfrm>
        </p:spPr>
        <p:txBody>
          <a:bodyPr>
            <a:normAutofit/>
          </a:bodyPr>
          <a:lstStyle/>
          <a:p>
            <a:r>
              <a:rPr lang="et-EE" sz="3200" b="1" noProof="0" dirty="0"/>
              <a:t>TP1 – järgnevate kvartalite tegevused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1CAE1-6D71-42FC-AB72-5DBB47019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28927" cy="4351338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t-EE" sz="2400" b="1" dirty="0"/>
              <a:t>II </a:t>
            </a:r>
            <a:r>
              <a:rPr lang="et-EE" sz="2400" b="1" dirty="0" smtClean="0"/>
              <a:t>kvartalis</a:t>
            </a:r>
            <a:endParaRPr lang="et-EE" sz="2400" b="1" dirty="0"/>
          </a:p>
          <a:p>
            <a:pPr lvl="1">
              <a:spcBef>
                <a:spcPts val="300"/>
              </a:spcBef>
            </a:pPr>
            <a:r>
              <a:rPr lang="et-EE" sz="2200" dirty="0"/>
              <a:t>Intervjuude läbiviimine </a:t>
            </a:r>
            <a:r>
              <a:rPr lang="et-EE" sz="2200" dirty="0" err="1" smtClean="0"/>
              <a:t>välisekspertidega</a:t>
            </a:r>
            <a:r>
              <a:rPr lang="et-EE" sz="2200" dirty="0" smtClean="0"/>
              <a:t>.</a:t>
            </a:r>
            <a:endParaRPr lang="et-EE" sz="2200" dirty="0"/>
          </a:p>
          <a:p>
            <a:pPr lvl="1">
              <a:spcBef>
                <a:spcPts val="300"/>
              </a:spcBef>
            </a:pPr>
            <a:r>
              <a:rPr lang="et-EE" sz="2200" dirty="0"/>
              <a:t>Kokkuvõtte koostamine intervjuude </a:t>
            </a:r>
            <a:r>
              <a:rPr lang="et-EE" sz="2200" dirty="0" smtClean="0"/>
              <a:t>tulemustest.</a:t>
            </a:r>
            <a:endParaRPr lang="et-EE" sz="2200" dirty="0"/>
          </a:p>
          <a:p>
            <a:pPr lvl="1">
              <a:spcBef>
                <a:spcPts val="300"/>
              </a:spcBef>
            </a:pPr>
            <a:r>
              <a:rPr lang="et-EE" sz="2200" dirty="0"/>
              <a:t>Alustatakse ülevaate tegemist eelarvedefitsiidi kohta käesoleva kriisi </a:t>
            </a:r>
            <a:r>
              <a:rPr lang="et-EE" sz="2200" dirty="0" smtClean="0"/>
              <a:t>kontekstis.</a:t>
            </a:r>
            <a:endParaRPr lang="et-EE" sz="2200" dirty="0"/>
          </a:p>
          <a:p>
            <a:pPr lvl="2">
              <a:spcBef>
                <a:spcPts val="300"/>
              </a:spcBef>
            </a:pPr>
            <a:r>
              <a:rPr lang="et-EE" sz="2200" dirty="0"/>
              <a:t>II kvartalis üks analüütiline </a:t>
            </a:r>
            <a:r>
              <a:rPr lang="et-EE" sz="2200" dirty="0" smtClean="0"/>
              <a:t>seminar.</a:t>
            </a:r>
            <a:endParaRPr lang="et-EE" sz="2200" dirty="0"/>
          </a:p>
        </p:txBody>
      </p:sp>
    </p:spTree>
    <p:extLst>
      <p:ext uri="{BB962C8B-B14F-4D97-AF65-F5344CB8AC3E}">
        <p14:creationId xmlns:p14="http://schemas.microsoft.com/office/powerpoint/2010/main" val="3034247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BD2027A7-C3FB-4AB4-9864-FFE7F91DC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3636"/>
            <a:ext cx="10515600" cy="767052"/>
          </a:xfrm>
        </p:spPr>
        <p:txBody>
          <a:bodyPr>
            <a:normAutofit/>
          </a:bodyPr>
          <a:lstStyle/>
          <a:p>
            <a:r>
              <a:rPr lang="et-EE" sz="3200" b="1" noProof="0" dirty="0"/>
              <a:t>TP2 </a:t>
            </a:r>
            <a:r>
              <a:rPr lang="et-EE" sz="3200" b="1" dirty="0"/>
              <a:t>– </a:t>
            </a:r>
            <a:r>
              <a:rPr lang="et-EE" sz="3200" b="1" noProof="0" dirty="0"/>
              <a:t>tegevused I kvartalis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943D7A1-EF52-4D32-8A41-EA507DA3D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t-EE" sz="2400" b="1" dirty="0"/>
              <a:t>Uurimisteemad</a:t>
            </a:r>
          </a:p>
          <a:p>
            <a:pPr marL="514350" indent="-339725">
              <a:spcBef>
                <a:spcPts val="0"/>
              </a:spcBef>
              <a:buFont typeface="+mj-lt"/>
              <a:buAutoNum type="arabicPeriod"/>
            </a:pPr>
            <a:r>
              <a:rPr lang="et-EE" sz="2200" dirty="0"/>
              <a:t>Kriisi mõju sotsiaal-demograafilistele rühmadele.</a:t>
            </a:r>
          </a:p>
          <a:p>
            <a:pPr marL="1079500" lvl="1">
              <a:spcBef>
                <a:spcPts val="0"/>
              </a:spcBef>
            </a:pPr>
            <a:r>
              <a:rPr lang="et-EE" sz="2000" dirty="0"/>
              <a:t>sh andmepäringud, seiresüsteem, tööjõu asendatavus, </a:t>
            </a:r>
            <a:r>
              <a:rPr lang="et-EE" sz="2000" dirty="0" smtClean="0"/>
              <a:t>vähemusrühmad.</a:t>
            </a:r>
            <a:endParaRPr lang="et-EE" sz="2000" dirty="0"/>
          </a:p>
          <a:p>
            <a:pPr marL="514350" indent="-339725">
              <a:spcBef>
                <a:spcPts val="0"/>
              </a:spcBef>
              <a:buFont typeface="+mj-lt"/>
              <a:buAutoNum type="arabicPeriod"/>
            </a:pPr>
            <a:r>
              <a:rPr lang="et-EE" sz="2200" dirty="0"/>
              <a:t>Meetmete mõju.</a:t>
            </a:r>
          </a:p>
          <a:p>
            <a:pPr marL="1079500" lvl="1">
              <a:spcBef>
                <a:spcPts val="0"/>
              </a:spcBef>
            </a:pPr>
            <a:r>
              <a:rPr lang="et-EE" sz="2000" dirty="0"/>
              <a:t>sh Eesti ja TP1 valitud välisriikide meetmete analüüs </a:t>
            </a:r>
            <a:r>
              <a:rPr lang="et-EE" sz="2000" dirty="0" err="1"/>
              <a:t>EUROMODis</a:t>
            </a:r>
            <a:r>
              <a:rPr lang="et-EE" sz="2000" dirty="0"/>
              <a:t>, intervjuud.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t-EE" sz="2400" b="1" dirty="0"/>
              <a:t>I kvartalis</a:t>
            </a:r>
          </a:p>
          <a:p>
            <a:pPr marL="719138">
              <a:spcBef>
                <a:spcPts val="0"/>
              </a:spcBef>
            </a:pPr>
            <a:r>
              <a:rPr lang="et-EE" sz="2200" dirty="0"/>
              <a:t>Andmepäringud ja load – load on olemas ja andmepäringud esitatud, oodatakse registriandmete saabumist.</a:t>
            </a:r>
          </a:p>
          <a:p>
            <a:pPr marL="719138">
              <a:spcBef>
                <a:spcPts val="0"/>
              </a:spcBef>
            </a:pPr>
            <a:r>
              <a:rPr lang="et-EE" sz="2200" dirty="0"/>
              <a:t>Töötukassa palgatoetuse meetme analüüs </a:t>
            </a:r>
            <a:r>
              <a:rPr lang="et-EE" sz="2200" dirty="0" err="1"/>
              <a:t>EUROMODis</a:t>
            </a:r>
            <a:r>
              <a:rPr lang="et-EE" sz="2200" dirty="0"/>
              <a:t> – valmis. </a:t>
            </a:r>
          </a:p>
          <a:p>
            <a:pPr marL="719138">
              <a:spcBef>
                <a:spcPts val="0"/>
              </a:spcBef>
            </a:pPr>
            <a:r>
              <a:rPr lang="et-EE" sz="2200" dirty="0"/>
              <a:t>Sissejuhatavad kaardistavad intervjuud ja edasine kvalitatiivne uurimisplaan – uurimisplaan on valmis, intervjuud on </a:t>
            </a:r>
            <a:r>
              <a:rPr lang="et-EE" sz="2200" dirty="0" smtClean="0"/>
              <a:t>tegemisel</a:t>
            </a:r>
            <a:r>
              <a:rPr lang="et-EE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6439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D3ECF-933F-4C60-8FA7-F143236DE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2766"/>
            <a:ext cx="10515600" cy="717922"/>
          </a:xfrm>
        </p:spPr>
        <p:txBody>
          <a:bodyPr>
            <a:normAutofit/>
          </a:bodyPr>
          <a:lstStyle/>
          <a:p>
            <a:r>
              <a:rPr lang="et-EE" sz="3200" b="1" noProof="0" dirty="0"/>
              <a:t>TP2 – järgnevate kvartalite tegevused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84FCF-3604-4B92-8AE3-0C20CABB6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t-EE" sz="2400" b="1" dirty="0"/>
              <a:t>Tegevused</a:t>
            </a:r>
          </a:p>
          <a:p>
            <a:pPr marL="719138">
              <a:spcBef>
                <a:spcPts val="300"/>
              </a:spcBef>
              <a:tabLst>
                <a:tab pos="622300" algn="l"/>
              </a:tabLst>
            </a:pPr>
            <a:r>
              <a:rPr lang="et-EE" sz="2200" dirty="0"/>
              <a:t>Registriandmete analüüs – kui need laekuvad.</a:t>
            </a:r>
          </a:p>
          <a:p>
            <a:pPr marL="719138">
              <a:spcBef>
                <a:spcPts val="300"/>
              </a:spcBef>
              <a:tabLst>
                <a:tab pos="622300" algn="l"/>
              </a:tabLst>
            </a:pPr>
            <a:r>
              <a:rPr lang="et-EE" sz="2200" dirty="0"/>
              <a:t>II kvartalis kahe meetme analüüs </a:t>
            </a:r>
            <a:r>
              <a:rPr lang="et-EE" sz="2200" dirty="0" err="1"/>
              <a:t>EUROMODis</a:t>
            </a:r>
            <a:r>
              <a:rPr lang="et-EE" sz="2200" dirty="0"/>
              <a:t>.</a:t>
            </a:r>
          </a:p>
          <a:p>
            <a:pPr marL="719138">
              <a:spcBef>
                <a:spcPts val="300"/>
              </a:spcBef>
              <a:tabLst>
                <a:tab pos="622300" algn="l"/>
              </a:tabLst>
            </a:pPr>
            <a:r>
              <a:rPr lang="et-EE" sz="2200" dirty="0"/>
              <a:t>Sotsiaal-demograafilise mõju analüüs kriisi ajal –</a:t>
            </a:r>
            <a:r>
              <a:rPr lang="et-EE" sz="2200" dirty="0" smtClean="0"/>
              <a:t> </a:t>
            </a:r>
            <a:r>
              <a:rPr lang="et-EE" sz="2200" dirty="0"/>
              <a:t>puuetega inimeste toimetulek, sooline võrdõiguslikkus, eakate heaolu.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t-EE" sz="2400" b="1" dirty="0"/>
              <a:t>Lühiaruanded</a:t>
            </a:r>
          </a:p>
          <a:p>
            <a:pPr marL="719138">
              <a:spcBef>
                <a:spcPts val="300"/>
              </a:spcBef>
            </a:pPr>
            <a:r>
              <a:rPr lang="et-EE" sz="2200" dirty="0"/>
              <a:t>Töötukassa töötasu hüvitise </a:t>
            </a:r>
            <a:r>
              <a:rPr lang="et-EE" sz="2200" i="1" dirty="0" err="1"/>
              <a:t>briefi</a:t>
            </a:r>
            <a:r>
              <a:rPr lang="et-EE" sz="2200" dirty="0"/>
              <a:t> avalikustamine (pärast </a:t>
            </a:r>
            <a:r>
              <a:rPr lang="et-EE" sz="2200" dirty="0" smtClean="0"/>
              <a:t>juhtkomisjoni</a:t>
            </a:r>
            <a:r>
              <a:rPr lang="et-EE" sz="2200" dirty="0"/>
              <a:t>).</a:t>
            </a:r>
          </a:p>
          <a:p>
            <a:pPr marL="719138">
              <a:spcBef>
                <a:spcPts val="300"/>
              </a:spcBef>
            </a:pPr>
            <a:r>
              <a:rPr lang="et-EE" sz="2200" dirty="0" smtClean="0"/>
              <a:t>C-19 </a:t>
            </a:r>
            <a:r>
              <a:rPr lang="et-EE" sz="2200" dirty="0"/>
              <a:t>mõju puuetega inimeste toimetulekule (märtsi lõpp).</a:t>
            </a:r>
          </a:p>
          <a:p>
            <a:pPr marL="719138">
              <a:spcBef>
                <a:spcPts val="300"/>
              </a:spcBef>
            </a:pPr>
            <a:r>
              <a:rPr lang="et-EE" sz="2200" dirty="0" smtClean="0"/>
              <a:t>C-19 </a:t>
            </a:r>
            <a:r>
              <a:rPr lang="et-EE" sz="2200" dirty="0"/>
              <a:t>mõju soolisele võrdõiguslikkusele (aprilli lõpp).</a:t>
            </a:r>
          </a:p>
          <a:p>
            <a:pPr marL="719138">
              <a:spcBef>
                <a:spcPts val="300"/>
              </a:spcBef>
            </a:pPr>
            <a:r>
              <a:rPr lang="et-EE" sz="2200" dirty="0" smtClean="0"/>
              <a:t>C-19 </a:t>
            </a:r>
            <a:r>
              <a:rPr lang="et-EE" sz="2200" dirty="0"/>
              <a:t>mõju eakate heaolule (mai lõpp, III kvartal</a:t>
            </a:r>
            <a:r>
              <a:rPr lang="et-EE" sz="2200" dirty="0" smtClean="0"/>
              <a:t>).</a:t>
            </a:r>
            <a:endParaRPr lang="et-EE" sz="2200" dirty="0"/>
          </a:p>
        </p:txBody>
      </p:sp>
    </p:spTree>
    <p:extLst>
      <p:ext uri="{BB962C8B-B14F-4D97-AF65-F5344CB8AC3E}">
        <p14:creationId xmlns:p14="http://schemas.microsoft.com/office/powerpoint/2010/main" val="1419790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33855"/>
            <a:ext cx="10515600" cy="756833"/>
          </a:xfrm>
        </p:spPr>
        <p:txBody>
          <a:bodyPr>
            <a:normAutofit/>
          </a:bodyPr>
          <a:lstStyle/>
          <a:p>
            <a:r>
              <a:rPr lang="et-EE" sz="3200" b="1" dirty="0"/>
              <a:t>TP3 – </a:t>
            </a:r>
            <a:r>
              <a:rPr lang="et-EE" sz="3200" b="1" noProof="0" dirty="0"/>
              <a:t>tegevused I kvartalis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t-EE" sz="2400" b="1" dirty="0" smtClean="0"/>
              <a:t>Uurimisteemad</a:t>
            </a:r>
            <a:endParaRPr lang="et-EE" sz="2400" b="1" dirty="0"/>
          </a:p>
          <a:p>
            <a:pPr>
              <a:spcBef>
                <a:spcPts val="300"/>
              </a:spcBef>
            </a:pPr>
            <a:r>
              <a:rPr lang="et-EE" sz="2200" dirty="0"/>
              <a:t>Sektoripõhine tervikpilt kriisi majandusmõjust, poliitikaotsuseid toetava seiremetoodika väljatöötamine ning poliitikasoovituste tegemine.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t-EE" sz="2400" b="1" dirty="0"/>
              <a:t>I kvartalis</a:t>
            </a:r>
            <a:endParaRPr lang="et-EE" sz="2400" dirty="0"/>
          </a:p>
          <a:p>
            <a:pPr>
              <a:spcBef>
                <a:spcPts val="300"/>
              </a:spcBef>
            </a:pPr>
            <a:r>
              <a:rPr lang="et-EE" sz="2200" dirty="0"/>
              <a:t>Töötasime välja mudeli põhiskeemi.</a:t>
            </a:r>
          </a:p>
          <a:p>
            <a:pPr lvl="1">
              <a:spcBef>
                <a:spcPts val="300"/>
              </a:spcBef>
            </a:pPr>
            <a:r>
              <a:rPr lang="et-EE" sz="2000" dirty="0"/>
              <a:t>Defineerisime mudeli sisendid ja väljundid.</a:t>
            </a:r>
          </a:p>
          <a:p>
            <a:pPr lvl="1">
              <a:spcBef>
                <a:spcPts val="300"/>
              </a:spcBef>
            </a:pPr>
            <a:r>
              <a:rPr lang="et-EE" sz="2000" dirty="0"/>
              <a:t>Kirjeldasime seosed jms.</a:t>
            </a:r>
          </a:p>
          <a:p>
            <a:pPr>
              <a:spcBef>
                <a:spcPts val="300"/>
              </a:spcBef>
            </a:pPr>
            <a:r>
              <a:rPr lang="et-EE" sz="2200" dirty="0"/>
              <a:t>Koostasime ettevõtjatega läbiviidavate intervjuude kava.</a:t>
            </a:r>
          </a:p>
          <a:p>
            <a:pPr>
              <a:spcBef>
                <a:spcPts val="300"/>
              </a:spcBef>
            </a:pPr>
            <a:r>
              <a:rPr lang="et-EE" sz="2200" dirty="0"/>
              <a:t>Koostasime poliitikakujundajatega läbiviidavete intervjuude kava.</a:t>
            </a:r>
          </a:p>
        </p:txBody>
      </p:sp>
    </p:spTree>
    <p:extLst>
      <p:ext uri="{BB962C8B-B14F-4D97-AF65-F5344CB8AC3E}">
        <p14:creationId xmlns:p14="http://schemas.microsoft.com/office/powerpoint/2010/main" val="1652161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33855"/>
            <a:ext cx="10515600" cy="756833"/>
          </a:xfrm>
        </p:spPr>
        <p:txBody>
          <a:bodyPr>
            <a:normAutofit/>
          </a:bodyPr>
          <a:lstStyle/>
          <a:p>
            <a:r>
              <a:rPr lang="et-EE" sz="3200" b="1" dirty="0"/>
              <a:t>TP3 – </a:t>
            </a:r>
            <a:r>
              <a:rPr lang="et-EE" sz="3200" b="1" noProof="0" dirty="0"/>
              <a:t>tegevused </a:t>
            </a:r>
            <a:r>
              <a:rPr lang="et-EE" sz="3200" b="1" noProof="0" dirty="0" smtClean="0"/>
              <a:t>II </a:t>
            </a:r>
            <a:r>
              <a:rPr lang="et-EE" sz="3200" b="1" noProof="0" dirty="0"/>
              <a:t>kvartalis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t-EE" sz="2400" b="1" dirty="0"/>
              <a:t>Mudeli põhiosa </a:t>
            </a:r>
            <a:r>
              <a:rPr lang="et-EE" sz="2400" b="1" dirty="0" smtClean="0"/>
              <a:t>väljatöötamine</a:t>
            </a:r>
            <a:endParaRPr lang="et-EE" sz="2400" b="1" dirty="0"/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et-EE" sz="2200" dirty="0"/>
              <a:t>Andmete kogumine ja töötlemine.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et-EE" sz="2200" dirty="0"/>
              <a:t>Mudeli põhiosa programmeerimine.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et-EE" sz="2200" dirty="0"/>
              <a:t>Elastsuste hindamine poliitikameetmete analüüsiks</a:t>
            </a:r>
            <a:r>
              <a:rPr lang="et-EE" sz="2200" dirty="0" smtClean="0"/>
              <a:t>.</a:t>
            </a:r>
            <a:endParaRPr lang="et-EE" sz="2200" dirty="0"/>
          </a:p>
          <a:p>
            <a:pPr marL="0" indent="0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et-EE" sz="2400" b="1" dirty="0"/>
              <a:t>Viime läbi pooled intervjuude ettevõtjatega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et-EE" sz="2200" dirty="0"/>
              <a:t>Viime läbi ja dokumenteerime intervjuud.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et-EE" sz="2200" dirty="0"/>
              <a:t>Kasutame intervjuusid sisendina mudeli sisendite kalibreerimiseks.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et-EE" sz="2200" dirty="0"/>
              <a:t>Kohandame järgnevate intervjuude kavu.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57688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24128"/>
            <a:ext cx="10515600" cy="766560"/>
          </a:xfrm>
        </p:spPr>
        <p:txBody>
          <a:bodyPr>
            <a:normAutofit/>
          </a:bodyPr>
          <a:lstStyle/>
          <a:p>
            <a:r>
              <a:rPr lang="et-EE" sz="3200" b="1" dirty="0"/>
              <a:t>TP3 – </a:t>
            </a:r>
            <a:r>
              <a:rPr lang="et-EE" sz="3200" b="1" noProof="0" dirty="0"/>
              <a:t>järgnevate kvartalite tegevused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75426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t-EE" sz="2400" b="1" dirty="0"/>
              <a:t>Mudeli koostamine ja </a:t>
            </a:r>
            <a:r>
              <a:rPr lang="et-EE" sz="2400" b="1" dirty="0" smtClean="0"/>
              <a:t>intervjuud</a:t>
            </a:r>
            <a:endParaRPr lang="et-EE" sz="2400" b="1" dirty="0"/>
          </a:p>
          <a:p>
            <a:pPr marL="719138">
              <a:spcBef>
                <a:spcPts val="300"/>
              </a:spcBef>
            </a:pPr>
            <a:r>
              <a:rPr lang="et-EE" sz="2200" dirty="0"/>
              <a:t>Viime läbi ülejäänud intervjuud ettevõtjatega.</a:t>
            </a:r>
          </a:p>
          <a:p>
            <a:pPr marL="719138">
              <a:spcBef>
                <a:spcPts val="300"/>
              </a:spcBef>
            </a:pPr>
            <a:r>
              <a:rPr lang="et-EE" sz="2200" dirty="0"/>
              <a:t>Töötame välja esmase makromudeli versiooni.</a:t>
            </a:r>
          </a:p>
          <a:p>
            <a:pPr marL="719138">
              <a:spcBef>
                <a:spcPts val="300"/>
              </a:spcBef>
            </a:pPr>
            <a:r>
              <a:rPr lang="et-EE" sz="2200" dirty="0"/>
              <a:t>Seome makromudeli </a:t>
            </a:r>
            <a:r>
              <a:rPr lang="et-EE" sz="2200" dirty="0" err="1"/>
              <a:t>EUROMODiga</a:t>
            </a:r>
            <a:r>
              <a:rPr lang="et-EE" sz="2200" dirty="0"/>
              <a:t>.</a:t>
            </a:r>
          </a:p>
          <a:p>
            <a:pPr marL="719138">
              <a:spcBef>
                <a:spcPts val="300"/>
              </a:spcBef>
            </a:pPr>
            <a:r>
              <a:rPr lang="et-EE" sz="2200" dirty="0"/>
              <a:t>Testime ja täiendame makromudelit.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t-EE" sz="2400" b="1" dirty="0"/>
              <a:t>Mudelipõhised soovitused, </a:t>
            </a:r>
            <a:r>
              <a:rPr lang="et-EE" sz="2400" b="1" dirty="0" smtClean="0"/>
              <a:t>vaheraportid</a:t>
            </a:r>
            <a:endParaRPr lang="et-EE" sz="2400" b="1" dirty="0"/>
          </a:p>
          <a:p>
            <a:pPr marL="719138">
              <a:spcBef>
                <a:spcPts val="300"/>
              </a:spcBef>
            </a:pPr>
            <a:r>
              <a:rPr lang="et-EE" sz="2200" dirty="0"/>
              <a:t>Kriisist põhjustatud tootmisstruktuuri muutused ja selle mõju.</a:t>
            </a:r>
          </a:p>
          <a:p>
            <a:pPr marL="719138">
              <a:spcBef>
                <a:spcPts val="300"/>
              </a:spcBef>
            </a:pPr>
            <a:r>
              <a:rPr lang="et-EE" sz="2200" dirty="0"/>
              <a:t>Kriisi mõju töötajate sektorite vahelisele mobiilsusele ja selle mõju.</a:t>
            </a:r>
          </a:p>
          <a:p>
            <a:pPr marL="719138">
              <a:spcBef>
                <a:spcPts val="300"/>
              </a:spcBef>
            </a:pPr>
            <a:r>
              <a:rPr lang="et-EE" sz="2200" dirty="0"/>
              <a:t>Turismi kriisijärgse taastumise ulatus ja selle mõju.</a:t>
            </a:r>
          </a:p>
          <a:p>
            <a:pPr marL="719138">
              <a:spcBef>
                <a:spcPts val="300"/>
              </a:spcBef>
            </a:pPr>
            <a:r>
              <a:rPr lang="et-EE" sz="2200" dirty="0"/>
              <a:t>Muutuse tarbijate käitumises ja selle mõju.</a:t>
            </a:r>
          </a:p>
          <a:p>
            <a:pPr marL="719138">
              <a:spcBef>
                <a:spcPts val="300"/>
              </a:spcBef>
            </a:pPr>
            <a:r>
              <a:rPr lang="et-EE" sz="2200" dirty="0"/>
              <a:t>Sotsiaal-demograafiliste mõjude seiresüsteemi kättesaadavaks tegemine.</a:t>
            </a:r>
          </a:p>
          <a:p>
            <a:pPr marL="719138">
              <a:spcBef>
                <a:spcPts val="300"/>
              </a:spcBef>
            </a:pPr>
            <a:r>
              <a:rPr lang="et-EE" sz="2200" dirty="0"/>
              <a:t>Koostame mudeli metoodikaraporti.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t-EE" sz="2400" b="1" dirty="0"/>
              <a:t>Lõppraport ja </a:t>
            </a:r>
            <a:r>
              <a:rPr lang="et-EE" sz="2400" b="1" dirty="0" smtClean="0"/>
              <a:t>koolitused</a:t>
            </a:r>
            <a:endParaRPr lang="et-EE" sz="2400" b="1" dirty="0"/>
          </a:p>
        </p:txBody>
      </p:sp>
    </p:spTree>
    <p:extLst>
      <p:ext uri="{BB962C8B-B14F-4D97-AF65-F5344CB8AC3E}">
        <p14:creationId xmlns:p14="http://schemas.microsoft.com/office/powerpoint/2010/main" val="4123059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_x00f5_huasetus xmlns="8b0f035a-d720-45da-970b-8e1d8c75be90" xsi:nil="true"/>
    <Date xmlns="8b0f035a-d720-45da-970b-8e1d8c75be9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3B691B85CD034490698ED44C25386F" ma:contentTypeVersion="14" ma:contentTypeDescription="Create a new document." ma:contentTypeScope="" ma:versionID="71202bf8e64cdd449689db5a07134683">
  <xsd:schema xmlns:xsd="http://www.w3.org/2001/XMLSchema" xmlns:xs="http://www.w3.org/2001/XMLSchema" xmlns:p="http://schemas.microsoft.com/office/2006/metadata/properties" xmlns:ns2="8b0f035a-d720-45da-970b-8e1d8c75be90" xmlns:ns3="26042063-502d-4228-ac31-7bca5d243892" targetNamespace="http://schemas.microsoft.com/office/2006/metadata/properties" ma:root="true" ma:fieldsID="a5e68b498da50d0abf55ec5604aa92ab" ns2:_="" ns3:_="">
    <xsd:import namespace="8b0f035a-d720-45da-970b-8e1d8c75be90"/>
    <xsd:import namespace="26042063-502d-4228-ac31-7bca5d2438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Date" minOccurs="0"/>
                <xsd:element ref="ns2:MediaServiceAutoTag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R_x00f5_huasetu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0f035a-d720-45da-970b-8e1d8c75be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Date" ma:index="10" nillable="true" ma:displayName="Date" ma:format="DateOnly" ma:internalName="Date">
      <xsd:simpleType>
        <xsd:restriction base="dms:DateTime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R_x00f5_huasetus" ma:index="19" nillable="true" ma:displayName="Rõhuasetus" ma:format="Dropdown" ma:internalName="R_x00f5_huasetus">
      <xsd:simpleType>
        <xsd:restriction base="dms:Note">
          <xsd:maxLength value="255"/>
        </xsd:restriction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042063-502d-4228-ac31-7bca5d243892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DBBC14-16DF-4248-BB2B-7523353CAEBD}">
  <ds:schemaRefs>
    <ds:schemaRef ds:uri="8b0f035a-d720-45da-970b-8e1d8c75be90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26042063-502d-4228-ac31-7bca5d24389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7F5A722-56A3-43A8-8595-25BA91D4F1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16A59D-2089-45E3-9806-0BF4682961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0f035a-d720-45da-970b-8e1d8c75be90"/>
    <ds:schemaRef ds:uri="26042063-502d-4228-ac31-7bca5d2438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1266</TotalTime>
  <Words>471</Words>
  <Application>Microsoft Office PowerPoint</Application>
  <PresentationFormat>Widescreen</PresentationFormat>
  <Paragraphs>74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Töörühmade tegevused esimeses kvartalis  perioodil november 2020 kuni jaanuar 2021</vt:lpstr>
      <vt:lpstr>TP1 – tegevused I kvartalis</vt:lpstr>
      <vt:lpstr>TP1 – järgnevate kvartalite tegevused</vt:lpstr>
      <vt:lpstr>TP2 – tegevused I kvartalis</vt:lpstr>
      <vt:lpstr>TP2 – järgnevate kvartalite tegevused</vt:lpstr>
      <vt:lpstr>TP3 – tegevused I kvartalis</vt:lpstr>
      <vt:lpstr>TP3 – tegevused II kvartalis</vt:lpstr>
      <vt:lpstr>TP3 – järgnevate kvartalite tegevused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Sten Anspal</dc:creator>
  <cp:lastModifiedBy>Kaidi Nõmmela</cp:lastModifiedBy>
  <cp:revision>30</cp:revision>
  <dcterms:created xsi:type="dcterms:W3CDTF">2020-11-17T15:32:44Z</dcterms:created>
  <dcterms:modified xsi:type="dcterms:W3CDTF">2021-02-15T13:29:31Z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0x010100DD3B691B85CD034490698ED44C25386F</vt:lpwstr>
  </property>
</Properties>
</file>